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Manh Duc Tran and I will be discussing a data science project focused on recipe site traffic.
This project aims to analyze data for each recipe, as well as whether there was high traffic when the recipe was featured on our website's home page.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the exploratory analysis of our data.
The descriptive statistics revealed a notable standard deviation, especially in the columns related to calories and nutritional components.
I observed that the quantile values indicate outliers, which contribute to the skewness in the distribution.
This leaded us to conclude that the value distribution is non-normal, making the median a more representative measure for these columns.
Moving on to the pair plot, it showed that there isn't a significant correlation between the columns.
Next, I generated a histogram to visualize the distribution of calories within the recipes.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the exploratory analysis, starting with histograms.
The Kernel Density Estimation (KDE) in our plots provides a smooth curve, highlighting the underlying data distribution.
We observe that the dataset mainly contains lower values for calorie and nutritional components, confirming our earlier findings about skewness.
Moving on to boxplots, we see they reinforce the presence of outliers and the right-skewed nature of the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agenda.
We will start with Data Validation, which is crucial for ensuring the accuracy of our data.
Next, we will move on to Exploratory Analysis, where we will uncover insights from our data.
After that, we will discuss Model Development and Evaluation, focusing on how we build and assess our models.
We will then cover the Metric for Business to Monitor, which will help us establish a Key Performance Indicator for business model.
Finally, we will wrap up with a Final Summary to consolidate what we've researched and recommended.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focus on servings and categories by high traffic status.
The data shows that recipes with 6 servings have a notably higher rate of high traffic, as illustrated in the plot.
Additionally, we can conclude that certain recipe categories drive more traffic. 
The top three categories for high traffic are "Vegetable", "Potato", and "Pork", while "Beverages" shows the least impact on traffic.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developed and evaluated multiple models to achieve our objective, with the logistic regression model proving to be the most effective.
This model is optimal for predicting high traffic recipes, achieving an impressive 80% accuracy in these predictions.
From a business perspective, misclassifying a high-traffic recipe as low traffic is a critical error, emphasizing the importance of model precision.
We also introduced a Key Performance Indicator called "High Traffic Conversion Rate" to compare the performance of the developed models.
Our exploratory analysis identified specific recipe categories, such as "Vegetable," "Potato," and "Pork," that consistently generate high traffic, while "Beverages" tend to yield low traffic and should be reconsidered for the platform.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Data Scientist, I want to express my gratitude to everyone here today.
Your engagement and participation are invaluable to our success.
Thank you for your attention and support throughout this presentation.
I look forward to continuing our work together and achieving great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Decision Tree Model, Random Forest and Support Vector Machines models are also not the right model for 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the process of data validation, which is crucial for ensuring data integrity.
First, I imported and checked the data by reading the data file and converting it into a data frame. 
I also checked some initial rows of the data frame and identify any duplicated recipes.
Next, I focused on cleaning the data and converting data types, including replacing values in specific columns and ensuring the correct data types are applied.
Finally, we addressed missing values by checking for them in each column and dropping any rows that contain missing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 started by checking the values in the 'high_traffic' column to ensure data integrity.
Next, I replaced specific values and handle null entries to maintain consistency in our dataset.
Then, I dropped any missing values and confirm that our dataset is clean and ready for analysis.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focus on model development and evaluation.
We will begin by performing one-hot encoding and splitting the data into features and the target variable.
The target variable we will use is the "high_traffic" column, and we will divide the data into training and testing sets.
Next, we will develop both the baseline model and comparison models, fitting the chosen model on the training data.
Finally, we will evaluate the models and assess the potential for overfitting using the predict method on the trained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discussing the development and evaluation of two models: the Logistic Regression model and the Decision Tree model.
The Logistic Regression model shows a marginal difference between test and train results, indicating limited data for development but no signs of overfitting.
The precision metric for this model is 81.82%, which meets our goal of 80% accuracy in predicting high traffic recipes.
In contrast, the Decision Tree model has demonstrated overfitting due to a low number of observations, making it unsuitable for our dataset.
Various techniques exist to address overfitting, but given our limited data, they may not be effective for the Decision Tree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establish a Key Performance Indicator, or KPI, by analyzing True Positives and False Positives within the confusion matrix.
This KPI, known as the "High Traffic Conversion Rate," must be maintained at 4.0 or higher, based on our baseline model's train and test results.
It serves as a crucial metric for our business, offering insights into the accuracy of our high traffic predictions.
As you see, our baseline Logistic Regression model meets the KPI requirement in both training and testing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focus on computing the Interquartile Range (IQR) to address outliers in our dataset.
Before applying Logistic Regression, we will compute the IQR for each column to establish upper and lower boundaries for managing outliers effectively.
Moving on to the Yeo-Johnson Transformation, we found that while low values are not a concern, certain high values need attention.
After testing various transformation methods, the Yeo-Johnson Transformation emerged as the most effective solution for our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569ED"/>
        </a:solidFill>
      </p:bgPr>
    </p:bg>
    <p:spTree>
      <p:nvGrpSpPr>
        <p:cNvPr id="1" name=""/>
        <p:cNvGrpSpPr/>
        <p:nvPr/>
      </p:nvGrpSpPr>
      <p:grpSpPr>
        <a:xfrm>
          <a:off x="0" y="0"/>
          <a:ext cx="0" cy="0"/>
          <a:chOff x="0" y="0"/>
          <a:chExt cx="0" cy="0"/>
        </a:xfrm>
      </p:grpSpPr>
      <p:sp>
        <p:nvSpPr>
          <p:cNvPr id="3" name="Shape 0"/>
          <p:cNvSpPr/>
          <p:nvPr/>
        </p:nvSpPr>
        <p:spPr>
          <a:xfrm>
            <a:off x="7272338" y="-642937"/>
            <a:ext cx="1285875" cy="6429312"/>
          </a:xfrm>
          <a:prstGeom prst="rect">
            <a:avLst/>
          </a:prstGeom>
          <a:noFill/>
          <a:ln/>
        </p:spPr>
      </p:sp>
      <p:sp>
        <p:nvSpPr>
          <p:cNvPr id="4" name="Shape 1"/>
          <p:cNvSpPr/>
          <p:nvPr/>
        </p:nvSpPr>
        <p:spPr>
          <a:xfrm>
            <a:off x="7272338" y="-642937"/>
            <a:ext cx="1285854" cy="1285854"/>
          </a:xfrm>
          <a:prstGeom prst="rect">
            <a:avLst/>
          </a:prstGeom>
          <a:noFill/>
          <a:ln/>
        </p:spPr>
      </p:sp>
      <p:sp>
        <p:nvSpPr>
          <p:cNvPr id="5" name="Shape 2"/>
          <p:cNvSpPr/>
          <p:nvPr/>
        </p:nvSpPr>
        <p:spPr>
          <a:xfrm>
            <a:off x="7272338" y="642917"/>
            <a:ext cx="1285875" cy="1285875"/>
          </a:xfrm>
          <a:prstGeom prst="triangle">
            <a:avLst/>
          </a:prstGeom>
          <a:solidFill>
            <a:srgbClr val="FAFBFF"/>
          </a:solidFill>
          <a:ln/>
        </p:spPr>
      </p:sp>
      <p:sp>
        <p:nvSpPr>
          <p:cNvPr id="6" name="Shape 3"/>
          <p:cNvSpPr/>
          <p:nvPr/>
        </p:nvSpPr>
        <p:spPr>
          <a:xfrm>
            <a:off x="7272338" y="1928792"/>
            <a:ext cx="1285854" cy="1285854"/>
          </a:xfrm>
          <a:prstGeom prst="rect">
            <a:avLst/>
          </a:prstGeom>
          <a:noFill/>
          <a:ln/>
        </p:spPr>
      </p:sp>
      <p:sp>
        <p:nvSpPr>
          <p:cNvPr id="7" name="Shape 4"/>
          <p:cNvSpPr/>
          <p:nvPr/>
        </p:nvSpPr>
        <p:spPr>
          <a:xfrm>
            <a:off x="7272338" y="3214645"/>
            <a:ext cx="1285854" cy="1285854"/>
          </a:xfrm>
          <a:prstGeom prst="rect">
            <a:avLst/>
          </a:prstGeom>
          <a:noFill/>
          <a:ln/>
        </p:spPr>
      </p:sp>
      <p:sp>
        <p:nvSpPr>
          <p:cNvPr id="8" name="Shape 5"/>
          <p:cNvSpPr/>
          <p:nvPr/>
        </p:nvSpPr>
        <p:spPr>
          <a:xfrm>
            <a:off x="7272338" y="4500499"/>
            <a:ext cx="1285875" cy="1285875"/>
          </a:xfrm>
          <a:prstGeom prst="triangle">
            <a:avLst/>
          </a:prstGeom>
          <a:solidFill>
            <a:srgbClr val="FAFBFF"/>
          </a:solidFill>
          <a:ln/>
        </p:spPr>
      </p:sp>
      <p:sp>
        <p:nvSpPr>
          <p:cNvPr id="9" name="Shape 6"/>
          <p:cNvSpPr/>
          <p:nvPr/>
        </p:nvSpPr>
        <p:spPr>
          <a:xfrm>
            <a:off x="7452641" y="3394948"/>
            <a:ext cx="923325" cy="923325"/>
          </a:xfrm>
          <a:prstGeom prst="ellipse">
            <a:avLst/>
          </a:prstGeom>
          <a:solidFill>
            <a:srgbClr val="FAFBFF"/>
          </a:solidFill>
          <a:ln/>
        </p:spPr>
      </p:sp>
      <p:sp>
        <p:nvSpPr>
          <p:cNvPr id="10" name="Shape 7"/>
          <p:cNvSpPr/>
          <p:nvPr/>
        </p:nvSpPr>
        <p:spPr>
          <a:xfrm>
            <a:off x="7491625" y="2148079"/>
            <a:ext cx="846381" cy="846381"/>
          </a:xfrm>
          <a:prstGeom prst="roundRect">
            <a:avLst/>
          </a:prstGeom>
          <a:solidFill>
            <a:srgbClr val="FAFBFF"/>
          </a:solidFill>
          <a:ln/>
        </p:spPr>
      </p:sp>
      <p:sp>
        <p:nvSpPr>
          <p:cNvPr id="11" name="Shape 8"/>
          <p:cNvSpPr/>
          <p:nvPr/>
        </p:nvSpPr>
        <p:spPr>
          <a:xfrm>
            <a:off x="7452641" y="-462634"/>
            <a:ext cx="923325" cy="923325"/>
          </a:xfrm>
          <a:prstGeom prst="ellipse">
            <a:avLst/>
          </a:prstGeom>
          <a:solidFill>
            <a:srgbClr val="FAFBFF"/>
          </a:solidFill>
          <a:ln/>
        </p:spPr>
      </p:sp>
      <p:pic>
        <p:nvPicPr>
          <p:cNvPr id="12" name="Image 0" descr="preencoded.png">    </p:cNvPr>
          <p:cNvPicPr>
            <a:picLocks noChangeAspect="1"/>
          </p:cNvPicPr>
          <p:nvPr/>
        </p:nvPicPr>
        <p:blipFill>
          <a:blip r:embed="rId1"/>
          <a:stretch>
            <a:fillRect/>
          </a:stretch>
        </p:blipFill>
        <p:spPr>
          <a:xfrm>
            <a:off x="0" y="0"/>
            <a:ext cx="9144000" cy="5133975"/>
          </a:xfrm>
          <a:prstGeom prst="rect">
            <a:avLst/>
          </a:prstGeom>
        </p:spPr>
      </p:pic>
      <p:pic>
        <p:nvPicPr>
          <p:cNvPr id="13" name="Image 1" descr="preencoded.png">    </p:cNvPr>
          <p:cNvPicPr>
            <a:picLocks noChangeAspect="1"/>
          </p:cNvPicPr>
          <p:nvPr/>
        </p:nvPicPr>
        <p:blipFill>
          <a:blip r:embed="rId2"/>
          <a:stretch>
            <a:fillRect/>
          </a:stretch>
        </p:blipFill>
        <p:spPr>
          <a:xfrm>
            <a:off x="4081266" y="2276475"/>
            <a:ext cx="390059" cy="310337"/>
          </a:xfrm>
          <a:prstGeom prst="rect">
            <a:avLst/>
          </a:prstGeom>
        </p:spPr>
      </p:pic>
      <p:pic>
        <p:nvPicPr>
          <p:cNvPr id="14" name="Image 2" descr="preencoded.png">    </p:cNvPr>
          <p:cNvPicPr>
            <a:picLocks noChangeAspect="1"/>
          </p:cNvPicPr>
          <p:nvPr/>
        </p:nvPicPr>
        <p:blipFill>
          <a:blip r:embed="rId3"/>
          <a:stretch>
            <a:fillRect/>
          </a:stretch>
        </p:blipFill>
        <p:spPr>
          <a:xfrm>
            <a:off x="4388388" y="2324037"/>
            <a:ext cx="54538" cy="70491"/>
          </a:xfrm>
          <a:prstGeom prst="rect">
            <a:avLst/>
          </a:prstGeom>
        </p:spPr>
      </p:pic>
      <p:pic>
        <p:nvPicPr>
          <p:cNvPr id="15" name="Image 3" descr="preencoded.png">    </p:cNvPr>
          <p:cNvPicPr>
            <a:picLocks noChangeAspect="1"/>
          </p:cNvPicPr>
          <p:nvPr/>
        </p:nvPicPr>
        <p:blipFill>
          <a:blip r:embed="rId4"/>
          <a:stretch>
            <a:fillRect/>
          </a:stretch>
        </p:blipFill>
        <p:spPr>
          <a:xfrm>
            <a:off x="4411346" y="2511262"/>
            <a:ext cx="60504" cy="40659"/>
          </a:xfrm>
          <a:prstGeom prst="rect">
            <a:avLst/>
          </a:prstGeom>
        </p:spPr>
      </p:pic>
      <p:pic>
        <p:nvPicPr>
          <p:cNvPr id="16" name="Image 4" descr="preencoded.png">    </p:cNvPr>
          <p:cNvPicPr>
            <a:picLocks noChangeAspect="1"/>
          </p:cNvPicPr>
          <p:nvPr/>
        </p:nvPicPr>
        <p:blipFill>
          <a:blip r:embed="rId5"/>
          <a:stretch>
            <a:fillRect/>
          </a:stretch>
        </p:blipFill>
        <p:spPr>
          <a:xfrm>
            <a:off x="4410026" y="2615149"/>
            <a:ext cx="135551" cy="41433"/>
          </a:xfrm>
          <a:prstGeom prst="rect">
            <a:avLst/>
          </a:prstGeom>
        </p:spPr>
      </p:pic>
      <p:pic>
        <p:nvPicPr>
          <p:cNvPr id="17" name="Image 5" descr="preencoded.png">    </p:cNvPr>
          <p:cNvPicPr>
            <a:picLocks noChangeAspect="1"/>
          </p:cNvPicPr>
          <p:nvPr/>
        </p:nvPicPr>
        <p:blipFill>
          <a:blip r:embed="rId6"/>
          <a:stretch>
            <a:fillRect/>
          </a:stretch>
        </p:blipFill>
        <p:spPr>
          <a:xfrm>
            <a:off x="4512184" y="2436761"/>
            <a:ext cx="73521" cy="83996"/>
          </a:xfrm>
          <a:prstGeom prst="rect">
            <a:avLst/>
          </a:prstGeom>
        </p:spPr>
      </p:pic>
      <p:sp>
        <p:nvSpPr>
          <p:cNvPr id="18" name="Text 9"/>
          <p:cNvSpPr/>
          <p:nvPr/>
        </p:nvSpPr>
        <p:spPr>
          <a:xfrm>
            <a:off x="876300" y="1285875"/>
            <a:ext cx="8648700" cy="514350"/>
          </a:xfrm>
          <a:prstGeom prst="rect">
            <a:avLst/>
          </a:prstGeom>
          <a:noFill/>
          <a:ln/>
        </p:spPr>
        <p:txBody>
          <a:bodyPr wrap="square" rtlCol="0" anchor="ctr"/>
          <a:lstStyle/>
          <a:p>
            <a:pPr algn="l" indent="0" marL="0">
              <a:lnSpc>
                <a:spcPts val="2025"/>
              </a:lnSpc>
              <a:buNone/>
            </a:pPr>
            <a:r>
              <a:rPr lang="en-US" sz="1350" spc="-20" kern="0" dirty="0">
                <a:solidFill>
                  <a:srgbClr val="FAFBFF">
                    <a:alpha val="99000"/>
                  </a:srgbClr>
                </a:solidFill>
                <a:latin typeface="Manrope" pitchFamily="34" charset="0"/>
                <a:ea typeface="Manrope" pitchFamily="34" charset="-122"/>
                <a:cs typeface="Manrope" pitchFamily="34" charset="-120"/>
              </a:rPr>
              <a:t>Institute of Artificial Intelligence, </a:t>
            </a:r>
            <a:endParaRPr lang="en-US" sz="1350" dirty="0"/>
          </a:p>
          <a:p>
            <a:pPr algn="l" indent="0" marL="0">
              <a:lnSpc>
                <a:spcPts val="2025"/>
              </a:lnSpc>
              <a:buNone/>
            </a:pPr>
            <a:r>
              <a:rPr lang="en-US" sz="1350" spc="-20" kern="0" dirty="0">
                <a:solidFill>
                  <a:srgbClr val="FAFBFF">
                    <a:alpha val="99000"/>
                  </a:srgbClr>
                </a:solidFill>
                <a:latin typeface="Manrope" pitchFamily="34" charset="0"/>
                <a:ea typeface="Manrope" pitchFamily="34" charset="-122"/>
                <a:cs typeface="Manrope" pitchFamily="34" charset="-120"/>
              </a:rPr>
              <a:t>University of Engineering and Technology, Vietnam National University Hanoi</a:t>
            </a:r>
            <a:endParaRPr lang="en-US" sz="1350" dirty="0"/>
          </a:p>
        </p:txBody>
      </p:sp>
      <p:sp>
        <p:nvSpPr>
          <p:cNvPr id="19" name="Text 10"/>
          <p:cNvSpPr/>
          <p:nvPr/>
        </p:nvSpPr>
        <p:spPr>
          <a:xfrm>
            <a:off x="876300" y="2033588"/>
            <a:ext cx="5105400" cy="828675"/>
          </a:xfrm>
          <a:prstGeom prst="rect">
            <a:avLst/>
          </a:prstGeom>
          <a:noFill/>
          <a:ln/>
        </p:spPr>
        <p:txBody>
          <a:bodyPr wrap="square" rtlCol="0" anchor="ctr"/>
          <a:lstStyle/>
          <a:p>
            <a:pPr algn="l" indent="0" marL="0">
              <a:lnSpc>
                <a:spcPts val="2160"/>
              </a:lnSpc>
              <a:buNone/>
            </a:pPr>
            <a:r>
              <a:rPr lang="en-US" sz="1800" b="1" spc="-36" kern="0" dirty="0">
                <a:solidFill>
                  <a:srgbClr val="FAFBFF">
                    <a:alpha val="99000"/>
                  </a:srgbClr>
                </a:solidFill>
                <a:latin typeface="Manrope" pitchFamily="34" charset="0"/>
                <a:ea typeface="Manrope" pitchFamily="34" charset="-122"/>
                <a:cs typeface="Manrope" pitchFamily="34" charset="-120"/>
              </a:rPr>
              <a:t>Finetuning BERT </a:t>
            </a:r>
            <a:endParaRPr lang="en-US" sz="1800" dirty="0"/>
          </a:p>
          <a:p>
            <a:pPr algn="l" indent="0" marL="0">
              <a:lnSpc>
                <a:spcPts val="2160"/>
              </a:lnSpc>
              <a:buNone/>
            </a:pPr>
            <a:r>
              <a:rPr lang="en-US" sz="1800" b="1" spc="-36" kern="0" dirty="0">
                <a:solidFill>
                  <a:srgbClr val="FAFBFF">
                    <a:alpha val="99000"/>
                  </a:srgbClr>
                </a:solidFill>
                <a:latin typeface="Manrope" pitchFamily="34" charset="0"/>
                <a:ea typeface="Manrope" pitchFamily="34" charset="-122"/>
                <a:cs typeface="Manrope" pitchFamily="34" charset="-120"/>
              </a:rPr>
              <a:t>for</a:t>
            </a:r>
            <a:endParaRPr lang="en-US" sz="1800" dirty="0"/>
          </a:p>
          <a:p>
            <a:pPr algn="l" indent="0" marL="0">
              <a:lnSpc>
                <a:spcPts val="2160"/>
              </a:lnSpc>
              <a:buNone/>
            </a:pPr>
            <a:r>
              <a:rPr lang="en-US" sz="1800" b="1" spc="-36" kern="0" dirty="0">
                <a:solidFill>
                  <a:srgbClr val="FAFBFF">
                    <a:alpha val="99000"/>
                  </a:srgbClr>
                </a:solidFill>
                <a:latin typeface="Manrope" pitchFamily="34" charset="0"/>
                <a:ea typeface="Manrope" pitchFamily="34" charset="-122"/>
                <a:cs typeface="Manrope" pitchFamily="34" charset="-120"/>
              </a:rPr>
              <a:t>Sentiment Analysis and Topic Classification</a:t>
            </a:r>
            <a:endParaRPr lang="en-US" sz="1800" dirty="0"/>
          </a:p>
        </p:txBody>
      </p:sp>
      <p:sp>
        <p:nvSpPr>
          <p:cNvPr id="20" name="Text 11"/>
          <p:cNvSpPr/>
          <p:nvPr/>
        </p:nvSpPr>
        <p:spPr>
          <a:xfrm>
            <a:off x="876300" y="4057650"/>
            <a:ext cx="6167438" cy="285750"/>
          </a:xfrm>
          <a:prstGeom prst="rect">
            <a:avLst/>
          </a:prstGeom>
          <a:noFill/>
          <a:ln/>
        </p:spPr>
        <p:txBody>
          <a:bodyPr wrap="square" rtlCol="0" anchor="ctr"/>
          <a:lstStyle/>
          <a:p>
            <a:pPr algn="l" indent="0" marL="0">
              <a:lnSpc>
                <a:spcPts val="2250"/>
              </a:lnSpc>
              <a:buNone/>
            </a:pPr>
            <a:r>
              <a:rPr lang="en-US" sz="1800" b="1" spc="-27" kern="0" dirty="0">
                <a:solidFill>
                  <a:srgbClr val="FAFBFF">
                    <a:alpha val="99000"/>
                  </a:srgbClr>
                </a:solidFill>
                <a:latin typeface="Manrope" pitchFamily="34" charset="0"/>
                <a:ea typeface="Manrope" pitchFamily="34" charset="-122"/>
                <a:cs typeface="Manrope" pitchFamily="34" charset="-120"/>
              </a:rPr>
              <a:t>Đồng Mạnh Hùng, Đoàn Quang Huy, Nguyễn Đình Khải</a:t>
            </a:r>
            <a:endParaRPr lang="en-US" sz="1800" dirty="0"/>
          </a:p>
        </p:txBody>
      </p:sp>
      <p:sp>
        <p:nvSpPr>
          <p:cNvPr id="21" name="Text 12"/>
          <p:cNvSpPr/>
          <p:nvPr/>
        </p:nvSpPr>
        <p:spPr>
          <a:xfrm>
            <a:off x="876300" y="4429125"/>
            <a:ext cx="1023937" cy="171450"/>
          </a:xfrm>
          <a:prstGeom prst="rect">
            <a:avLst/>
          </a:prstGeom>
          <a:noFill/>
          <a:ln/>
        </p:spPr>
        <p:txBody>
          <a:bodyPr wrap="square" rtlCol="0" anchor="ctr"/>
          <a:lstStyle/>
          <a:p>
            <a:pPr algn="l"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June, 2025</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6115050" y="2171700"/>
            <a:ext cx="2114550" cy="400050"/>
          </a:xfrm>
          <a:prstGeom prst="rect">
            <a:avLst/>
          </a:prstGeom>
        </p:spPr>
      </p:pic>
      <p:pic>
        <p:nvPicPr>
          <p:cNvPr id="8" name="Image 1" descr="preencoded.png">    </p:cNvPr>
          <p:cNvPicPr>
            <a:picLocks noChangeAspect="1"/>
          </p:cNvPicPr>
          <p:nvPr/>
        </p:nvPicPr>
        <p:blipFill>
          <a:blip r:embed="rId2"/>
          <a:stretch>
            <a:fillRect/>
          </a:stretch>
        </p:blipFill>
        <p:spPr>
          <a:xfrm>
            <a:off x="5638800" y="1771650"/>
            <a:ext cx="100013" cy="219075"/>
          </a:xfrm>
          <a:prstGeom prst="rect">
            <a:avLst/>
          </a:prstGeom>
        </p:spPr>
      </p:pic>
      <p:pic>
        <p:nvPicPr>
          <p:cNvPr id="9" name="Image 2" descr="preencoded.png">    </p:cNvPr>
          <p:cNvPicPr>
            <a:picLocks noChangeAspect="1"/>
          </p:cNvPicPr>
          <p:nvPr/>
        </p:nvPicPr>
        <p:blipFill>
          <a:blip r:embed="rId3"/>
          <a:stretch>
            <a:fillRect/>
          </a:stretch>
        </p:blipFill>
        <p:spPr>
          <a:xfrm>
            <a:off x="0" y="4762500"/>
            <a:ext cx="9144000" cy="381000"/>
          </a:xfrm>
          <a:prstGeom prst="rect">
            <a:avLst/>
          </a:prstGeom>
        </p:spPr>
      </p:pic>
      <p:pic>
        <p:nvPicPr>
          <p:cNvPr id="10" name="Image 3" descr="preencoded.png">    </p:cNvPr>
          <p:cNvPicPr>
            <a:picLocks noChangeAspect="1"/>
          </p:cNvPicPr>
          <p:nvPr/>
        </p:nvPicPr>
        <p:blipFill>
          <a:blip r:embed="rId4"/>
          <a:stretch>
            <a:fillRect/>
          </a:stretch>
        </p:blipFill>
        <p:spPr>
          <a:xfrm>
            <a:off x="6348413" y="1357313"/>
            <a:ext cx="1647825" cy="371475"/>
          </a:xfrm>
          <a:prstGeom prst="rect">
            <a:avLst/>
          </a:prstGeom>
        </p:spPr>
      </p:pic>
      <p:pic>
        <p:nvPicPr>
          <p:cNvPr id="11" name="Image 4" descr="preencoded.png">    </p:cNvPr>
          <p:cNvPicPr>
            <a:picLocks noChangeAspect="1"/>
          </p:cNvPicPr>
          <p:nvPr/>
        </p:nvPicPr>
        <p:blipFill>
          <a:blip r:embed="rId5"/>
          <a:stretch>
            <a:fillRect/>
          </a:stretch>
        </p:blipFill>
        <p:spPr>
          <a:xfrm>
            <a:off x="6272213" y="3043238"/>
            <a:ext cx="1362075" cy="247650"/>
          </a:xfrm>
          <a:prstGeom prst="rect">
            <a:avLst/>
          </a:prstGeom>
        </p:spPr>
      </p:pic>
      <p:pic>
        <p:nvPicPr>
          <p:cNvPr id="12" name="Image 5" descr="preencoded.png">    </p:cNvPr>
          <p:cNvPicPr>
            <a:picLocks noChangeAspect="1"/>
          </p:cNvPicPr>
          <p:nvPr/>
        </p:nvPicPr>
        <p:blipFill>
          <a:blip r:embed="rId6"/>
          <a:stretch>
            <a:fillRect/>
          </a:stretch>
        </p:blipFill>
        <p:spPr>
          <a:xfrm>
            <a:off x="5210175" y="3271838"/>
            <a:ext cx="183896" cy="247650"/>
          </a:xfrm>
          <a:prstGeom prst="rect">
            <a:avLst/>
          </a:prstGeom>
        </p:spPr>
      </p:pic>
      <p:sp>
        <p:nvSpPr>
          <p:cNvPr id="13"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4" name="Text 5"/>
          <p:cNvSpPr/>
          <p:nvPr/>
        </p:nvSpPr>
        <p:spPr>
          <a:xfrm>
            <a:off x="5076825" y="823913"/>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Cập nhật tham số với learning rate</a:t>
            </a:r>
            <a:endParaRPr lang="en-US" sz="1200" dirty="0"/>
          </a:p>
        </p:txBody>
      </p:sp>
      <p:sp>
        <p:nvSpPr>
          <p:cNvPr id="15" name="Text 6"/>
          <p:cNvSpPr/>
          <p:nvPr/>
        </p:nvSpPr>
        <p:spPr>
          <a:xfrm>
            <a:off x="5076825" y="25717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Thiết lập learning rate theo tầng</a:t>
            </a:r>
            <a:endParaRPr lang="en-US" sz="1200" dirty="0"/>
          </a:p>
        </p:txBody>
      </p:sp>
      <p:sp>
        <p:nvSpPr>
          <p:cNvPr id="16" name="Text 7"/>
          <p:cNvSpPr/>
          <p:nvPr/>
        </p:nvSpPr>
        <p:spPr>
          <a:xfrm>
            <a:off x="5076825" y="1066800"/>
            <a:ext cx="4205288"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Các tham số của mô hình được chia thành các nhóm tương ứng với từng tầng:</a:t>
            </a:r>
            <a:endParaRPr lang="en-US" sz="1050" dirty="0"/>
          </a:p>
        </p:txBody>
      </p:sp>
      <p:sp>
        <p:nvSpPr>
          <p:cNvPr id="17" name="Text 8"/>
          <p:cNvSpPr/>
          <p:nvPr/>
        </p:nvSpPr>
        <p:spPr>
          <a:xfrm>
            <a:off x="5076825" y="2814638"/>
            <a:ext cx="4205288"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Các tham số của mô hình được chia thành các nhóm tương ứng với từng tầng:</a:t>
            </a:r>
            <a:endParaRPr lang="en-US" sz="1050" dirty="0"/>
          </a:p>
        </p:txBody>
      </p:sp>
      <p:sp>
        <p:nvSpPr>
          <p:cNvPr id="18" name="Text 9"/>
          <p:cNvSpPr/>
          <p:nvPr/>
        </p:nvSpPr>
        <p:spPr>
          <a:xfrm>
            <a:off x="5395913" y="3319463"/>
            <a:ext cx="4205288" cy="2000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là hệ số suy giảm (decay factor)</a:t>
            </a:r>
            <a:endParaRPr lang="en-US" sz="1050" dirty="0"/>
          </a:p>
        </p:txBody>
      </p:sp>
      <p:sp>
        <p:nvSpPr>
          <p:cNvPr id="19" name="Text 10"/>
          <p:cNvSpPr/>
          <p:nvPr/>
        </p:nvSpPr>
        <p:spPr>
          <a:xfrm>
            <a:off x="5076825" y="1771650"/>
            <a:ext cx="4205288"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Trong đó      là tập tham số của tầng thứ l trong BERT. Việc cập nhật tham số tại bước thời gian t được thực hiện như sau:</a:t>
            </a:r>
            <a:endParaRPr lang="en-US" sz="1050" dirty="0"/>
          </a:p>
        </p:txBody>
      </p:sp>
      <p:sp>
        <p:nvSpPr>
          <p:cNvPr id="20" name="Text 11"/>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21" name="Text 12"/>
          <p:cNvSpPr/>
          <p:nvPr/>
        </p:nvSpPr>
        <p:spPr>
          <a:xfrm>
            <a:off x="342900" y="781050"/>
            <a:ext cx="2614613"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Chiến Lược Fine-Tuning</a:t>
            </a:r>
            <a:endParaRPr lang="en-US" sz="1200" dirty="0"/>
          </a:p>
        </p:txBody>
      </p:sp>
      <p:sp>
        <p:nvSpPr>
          <p:cNvPr id="22" name="Text 13"/>
          <p:cNvSpPr/>
          <p:nvPr/>
        </p:nvSpPr>
        <p:spPr>
          <a:xfrm>
            <a:off x="304800" y="1543050"/>
            <a:ext cx="4786313" cy="600075"/>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Tiền xử lý văn bản dài:</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Vì độ dài chuỗi đầu vào tối đa của BERT là 512 token, nên cần có phương pháp xử lý phù hợp cho các văn bản dài hơn.</a:t>
            </a:r>
            <a:endParaRPr lang="en-US" sz="1050" dirty="0"/>
          </a:p>
        </p:txBody>
      </p:sp>
      <p:sp>
        <p:nvSpPr>
          <p:cNvPr id="23" name="Text 14"/>
          <p:cNvSpPr/>
          <p:nvPr/>
        </p:nvSpPr>
        <p:spPr>
          <a:xfrm>
            <a:off x="304800" y="2219325"/>
            <a:ext cx="4786313" cy="80010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Chọn tầng mạng:</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Mô hình BERT-base chính thức bao gồm ba phần: một tầng embedding, một encoder với 12 tầng Transformer, và một tầng pooling. Chúng ta cần chọn tầng phù hợp nhất để biểu diễn văn bản cho tác vụ phân loại.</a:t>
            </a:r>
            <a:endParaRPr lang="en-US" sz="1050" dirty="0"/>
          </a:p>
        </p:txBody>
      </p:sp>
      <p:sp>
        <p:nvSpPr>
          <p:cNvPr id="24" name="Text 15"/>
          <p:cNvSpPr/>
          <p:nvPr/>
        </p:nvSpPr>
        <p:spPr>
          <a:xfrm>
            <a:off x="304800" y="3114675"/>
            <a:ext cx="4672013" cy="600075"/>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Vấn đề overfitting (quá khớp):</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Việc chọn bộ tối ưu hóa (optimizer) và learning rate phù hợp là rất cần thiết để tránh quá khớp khi fine-tune mô hình.</a:t>
            </a:r>
            <a:endParaRPr lang="en-US" sz="1050" dirty="0"/>
          </a:p>
        </p:txBody>
      </p:sp>
      <p:sp>
        <p:nvSpPr>
          <p:cNvPr id="25" name="Text 16"/>
          <p:cNvSpPr/>
          <p:nvPr/>
        </p:nvSpPr>
        <p:spPr>
          <a:xfrm>
            <a:off x="342900" y="1062038"/>
            <a:ext cx="4895850"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Để điều chỉnh BERT cho một tác vụ cụ thể, chúng ta cần xem xét một số yếu tố quan trọng:</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sp>
        <p:nvSpPr>
          <p:cNvPr id="8"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9" name="Text 5"/>
          <p:cNvSpPr/>
          <p:nvPr/>
        </p:nvSpPr>
        <p:spPr>
          <a:xfrm>
            <a:off x="5010150" y="1057275"/>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Multi-Task Fine-Tuning</a:t>
            </a:r>
            <a:endParaRPr lang="en-US" sz="1200" dirty="0"/>
          </a:p>
        </p:txBody>
      </p:sp>
      <p:sp>
        <p:nvSpPr>
          <p:cNvPr id="10" name="Text 6"/>
          <p:cNvSpPr/>
          <p:nvPr/>
        </p:nvSpPr>
        <p:spPr>
          <a:xfrm>
            <a:off x="5010150" y="2219325"/>
            <a:ext cx="3981450"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Cách thực hiện</a:t>
            </a:r>
            <a:endParaRPr lang="en-US" sz="1050" dirty="0"/>
          </a:p>
        </p:txBody>
      </p:sp>
      <p:sp>
        <p:nvSpPr>
          <p:cNvPr id="11" name="Text 7"/>
          <p:cNvSpPr/>
          <p:nvPr/>
        </p:nvSpPr>
        <p:spPr>
          <a:xfrm>
            <a:off x="342900" y="781050"/>
            <a:ext cx="2614613"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Further Pre-training</a:t>
            </a:r>
            <a:endParaRPr lang="en-US" sz="1200" dirty="0"/>
          </a:p>
        </p:txBody>
      </p:sp>
      <p:sp>
        <p:nvSpPr>
          <p:cNvPr id="12" name="Text 8"/>
          <p:cNvSpPr/>
          <p:nvPr/>
        </p:nvSpPr>
        <p:spPr>
          <a:xfrm>
            <a:off x="342900" y="1462088"/>
            <a:ext cx="4786313" cy="2000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Trong bài báo, tác giả thực hiện 3 phương pháp Further pre-training:</a:t>
            </a:r>
            <a:endParaRPr lang="en-US" sz="1050" dirty="0"/>
          </a:p>
        </p:txBody>
      </p:sp>
      <p:sp>
        <p:nvSpPr>
          <p:cNvPr id="13" name="Text 9"/>
          <p:cNvSpPr/>
          <p:nvPr/>
        </p:nvSpPr>
        <p:spPr>
          <a:xfrm>
            <a:off x="342900" y="1666875"/>
            <a:ext cx="4786313" cy="80010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Pre-training Trong Tác Vụ (Within-task pre-training)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BERT được tiếp tục huấn luyện trên chính tập dữ liệu huấn luyện của bài toán mục tiêu. Điều này giúp mô hình làm quen trực tiếp với ngữ cảnh và từ vựng cụ thể của tác vụ.</a:t>
            </a:r>
            <a:endParaRPr lang="en-US" sz="1050" dirty="0"/>
          </a:p>
        </p:txBody>
      </p:sp>
      <p:sp>
        <p:nvSpPr>
          <p:cNvPr id="14" name="Text 10"/>
          <p:cNvSpPr/>
          <p:nvPr/>
        </p:nvSpPr>
        <p:spPr>
          <a:xfrm>
            <a:off x="342900" y="2514600"/>
            <a:ext cx="4672013" cy="1000125"/>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Pre-training Cùng Miền (In-domain pre-training)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Dữ liệu tiền huấn luyện được lấy từ các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tác vụ khác nhưng cùng miền</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với tác vụ chính.</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Bài toán khác nhau nhưng có đặc trưng dữ liệu tương đồng. Có thể kết hợp các tập dữ liệu này lại để huấn luyện thêm cho BERT.</a:t>
            </a:r>
            <a:endParaRPr lang="en-US" sz="1050" dirty="0"/>
          </a:p>
        </p:txBody>
      </p:sp>
      <p:sp>
        <p:nvSpPr>
          <p:cNvPr id="15" name="Text 11"/>
          <p:cNvSpPr/>
          <p:nvPr/>
        </p:nvSpPr>
        <p:spPr>
          <a:xfrm>
            <a:off x="342900" y="3543300"/>
            <a:ext cx="4672013" cy="80010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Pre-training Khác Miền (Cross-domain pre-training)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Dữ liệu tiền huấn luyện được lấy từ nhiều miền khác nhau, bao gồm cả cùng miền và khác miền với tác vụ chính. Mục đích là giúp mô hình tiếp nhận thêm kiến thức đa dạng hơn.</a:t>
            </a:r>
            <a:endParaRPr lang="en-US" sz="1050" dirty="0"/>
          </a:p>
        </p:txBody>
      </p:sp>
      <p:sp>
        <p:nvSpPr>
          <p:cNvPr id="16" name="Text 12"/>
          <p:cNvSpPr/>
          <p:nvPr/>
        </p:nvSpPr>
        <p:spPr>
          <a:xfrm>
            <a:off x="342900" y="1062038"/>
            <a:ext cx="4895850"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Mô hình BERT ban đầu được huấn luyện trên tập dữ liệu tổng quát (general-domain corpus).</a:t>
            </a:r>
            <a:endParaRPr lang="en-US" sz="1050" dirty="0"/>
          </a:p>
        </p:txBody>
      </p:sp>
      <p:sp>
        <p:nvSpPr>
          <p:cNvPr id="17" name="Text 13"/>
          <p:cNvSpPr/>
          <p:nvPr/>
        </p:nvSpPr>
        <p:spPr>
          <a:xfrm>
            <a:off x="5010150" y="1257300"/>
            <a:ext cx="4205288" cy="800100"/>
          </a:xfrm>
          <a:prstGeom prst="rect">
            <a:avLst/>
          </a:prstGeom>
          <a:noFill/>
          <a:ln/>
        </p:spPr>
        <p:txBody>
          <a:bodyPr wrap="square" rtlCol="0" anchor="ctr"/>
          <a:lstStyle/>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Học đa nhiệm (Multi-task Learning) </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là một cách hiệu quả để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chia sẻ tri thức</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giữa các tác vụ huấn luyện có liên quan. </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Bài báo này cũng áp dụng phương pháp fine-tune BERT trong khung học đa nhiệm cho bài toán phân loại văn bản.</a:t>
            </a:r>
            <a:endParaRPr lang="en-US" sz="1050" dirty="0"/>
          </a:p>
        </p:txBody>
      </p:sp>
      <p:sp>
        <p:nvSpPr>
          <p:cNvPr id="18" name="Text 14"/>
          <p:cNvSpPr/>
          <p:nvPr/>
        </p:nvSpPr>
        <p:spPr>
          <a:xfrm>
            <a:off x="5010150" y="2462213"/>
            <a:ext cx="4205288" cy="1000125"/>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Các tác vụ sử dụng chung các tầng BERT và tầng embedding.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Chỉ tầng phân loại cuối cùng (classifier layer) là riêng biệt cho từng tác vụ. Tức là mỗi tác vụ có một bộ phân loại riêng.</a:t>
            </a:r>
            <a:endParaRPr lang="en-US" sz="1050" dirty="0"/>
          </a:p>
        </p:txBody>
      </p:sp>
      <p:sp>
        <p:nvSpPr>
          <p:cNvPr id="19" name="Text 15"/>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sp>
        <p:nvSpPr>
          <p:cNvPr id="8"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9" name="Text 5"/>
          <p:cNvSpPr/>
          <p:nvPr/>
        </p:nvSpPr>
        <p:spPr>
          <a:xfrm>
            <a:off x="501015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Hyperparameters</a:t>
            </a:r>
            <a:endParaRPr lang="en-US" sz="1200" dirty="0"/>
          </a:p>
        </p:txBody>
      </p:sp>
      <p:sp>
        <p:nvSpPr>
          <p:cNvPr id="10" name="Text 6"/>
          <p:cNvSpPr/>
          <p:nvPr/>
        </p:nvSpPr>
        <p:spPr>
          <a:xfrm>
            <a:off x="5010150" y="1042988"/>
            <a:ext cx="3981450"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Further Pre-training</a:t>
            </a:r>
            <a:endParaRPr lang="en-US" sz="1050" dirty="0"/>
          </a:p>
        </p:txBody>
      </p:sp>
      <p:sp>
        <p:nvSpPr>
          <p:cNvPr id="11" name="Text 7"/>
          <p:cNvSpPr/>
          <p:nvPr/>
        </p:nvSpPr>
        <p:spPr>
          <a:xfrm>
            <a:off x="5010150" y="2690813"/>
            <a:ext cx="3981450"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Fine-tuning</a:t>
            </a:r>
            <a:endParaRPr lang="en-US" sz="1050" dirty="0"/>
          </a:p>
        </p:txBody>
      </p:sp>
      <p:sp>
        <p:nvSpPr>
          <p:cNvPr id="12" name="Text 8"/>
          <p:cNvSpPr/>
          <p:nvPr/>
        </p:nvSpPr>
        <p:spPr>
          <a:xfrm>
            <a:off x="342900" y="781050"/>
            <a:ext cx="2614613"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Datasets</a:t>
            </a:r>
            <a:endParaRPr lang="en-US" sz="1200" dirty="0"/>
          </a:p>
        </p:txBody>
      </p:sp>
      <p:sp>
        <p:nvSpPr>
          <p:cNvPr id="13" name="Text 9"/>
          <p:cNvSpPr/>
          <p:nvPr/>
        </p:nvSpPr>
        <p:spPr>
          <a:xfrm>
            <a:off x="342900" y="1304925"/>
            <a:ext cx="4786313" cy="1000125"/>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Phân tích cảm xúc (Sentiment analysis)</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IMDb:</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Tập dữ liệu đánh giá phim, gồm hai lớp (positive/negative).</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Yelp:</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Gồm hai phiên bản:</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Yelp P.: nhị phân (positive/negative)</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Yelp F.: năm lớp cảm xúc</a:t>
            </a:r>
            <a:endParaRPr lang="en-US" sz="1050" dirty="0"/>
          </a:p>
        </p:txBody>
      </p:sp>
      <p:sp>
        <p:nvSpPr>
          <p:cNvPr id="14" name="Text 10"/>
          <p:cNvSpPr/>
          <p:nvPr/>
        </p:nvSpPr>
        <p:spPr>
          <a:xfrm>
            <a:off x="342900" y="2376488"/>
            <a:ext cx="4672013" cy="800100"/>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Phân loại câu hỏi (Question classification)</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TREC:</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Gồm 6 lớp, các câu hỏi dạng fact-based, được chia theo các loại ngữ nghĩa tổng quát.</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Yahoo! Answers:</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Gồm 10 lớp, với 1,4 triệu mẫu huấn luyện.</a:t>
            </a:r>
            <a:endParaRPr lang="en-US" sz="1050" dirty="0"/>
          </a:p>
        </p:txBody>
      </p:sp>
      <p:sp>
        <p:nvSpPr>
          <p:cNvPr id="15" name="Text 11"/>
          <p:cNvSpPr/>
          <p:nvPr/>
        </p:nvSpPr>
        <p:spPr>
          <a:xfrm>
            <a:off x="342900" y="3328988"/>
            <a:ext cx="4672013" cy="1200150"/>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Phân loại chủ đề (Topic classification)</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AG's News và DBPedia:</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Hai tập dữ liệu lớn phổ biến cho phân loại chủ đề.</a:t>
            </a:r>
            <a:endParaRPr lang="en-US" sz="1050" dirty="0"/>
          </a:p>
          <a:p>
            <a:pPr algn="l" marL="342900" indent="-342900">
              <a:lnSpc>
                <a:spcPts val="1575"/>
              </a:lnSpc>
              <a:buSzPct val="100000"/>
              <a:buChar char="•"/>
            </a:pPr>
            <a:r>
              <a:rPr lang="en-US" sz="1050" b="1" spc="-16" kern="0" dirty="0">
                <a:solidFill>
                  <a:srgbClr val="000614">
                    <a:alpha val="99000"/>
                  </a:srgbClr>
                </a:solidFill>
                <a:latin typeface="Manrope" pitchFamily="34" charset="0"/>
                <a:ea typeface="Manrope" pitchFamily="34" charset="-122"/>
                <a:cs typeface="Manrope" pitchFamily="34" charset="-120"/>
              </a:rPr>
              <a:t>Sogou News (tiếng Trung)</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Được tạo từ hai tập SogouCA và SogouCS, gồm 6 chủ đề, mỗi chủ đề có 9.000 mẫu huấn luyện, 1.000 mẫu kiểm tra.</a:t>
            </a:r>
            <a:endParaRPr lang="en-US" sz="1050" dirty="0"/>
          </a:p>
        </p:txBody>
      </p:sp>
      <p:sp>
        <p:nvSpPr>
          <p:cNvPr id="16" name="Text 12"/>
          <p:cNvSpPr/>
          <p:nvPr/>
        </p:nvSpPr>
        <p:spPr>
          <a:xfrm>
            <a:off x="342900" y="1062038"/>
            <a:ext cx="4895850" cy="2000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Đánh giá  trên 8 tập dữ liệu phổ biến, được chia thành ba nhóm chính:</a:t>
            </a:r>
            <a:endParaRPr lang="en-US" sz="1050" dirty="0"/>
          </a:p>
        </p:txBody>
      </p:sp>
      <p:sp>
        <p:nvSpPr>
          <p:cNvPr id="17" name="Text 13"/>
          <p:cNvSpPr/>
          <p:nvPr/>
        </p:nvSpPr>
        <p:spPr>
          <a:xfrm>
            <a:off x="5010150" y="1262063"/>
            <a:ext cx="4205288" cy="1400175"/>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Dùng  BERT-base: 12 Transformer, hidden size 768, 12 self-attention heads.</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Chạy pre-train thêm trên 1 GPU TITAN Xp:</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Batch size: 32</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Max sequence length: 128</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Learning rate: 5e-5</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Số bước huấn luyện: 100.000</a:t>
            </a:r>
            <a:endParaRPr lang="en-US" sz="1050" dirty="0"/>
          </a:p>
        </p:txBody>
      </p:sp>
      <p:sp>
        <p:nvSpPr>
          <p:cNvPr id="18" name="Text 14"/>
          <p:cNvSpPr/>
          <p:nvPr/>
        </p:nvSpPr>
        <p:spPr>
          <a:xfrm>
            <a:off x="5010150" y="2886075"/>
            <a:ext cx="4205288" cy="1400175"/>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Chạy trên 4 GPU TITAN Xp</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Batch size: 24 (để tận dụng hết bộ nhớ GPU)</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Dropout: 0.1</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Optimizer: Adam với các tham số: β₁ = 0.9, β₂ = 0.999:</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Base LR: 2e-5</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Tỷ lệ warm-up: 0.1</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Huấn luyện trong tối đa 4 epoch</a:t>
            </a:r>
            <a:endParaRPr lang="en-US" sz="1050" dirty="0"/>
          </a:p>
        </p:txBody>
      </p:sp>
      <p:sp>
        <p:nvSpPr>
          <p:cNvPr id="19" name="Text 15"/>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8" name="Image 1" descr="preencoded.png">    </p:cNvPr>
          <p:cNvPicPr>
            <a:picLocks noChangeAspect="1"/>
          </p:cNvPicPr>
          <p:nvPr/>
        </p:nvPicPr>
        <p:blipFill>
          <a:blip r:embed="rId2"/>
          <a:stretch>
            <a:fillRect/>
          </a:stretch>
        </p:blipFill>
        <p:spPr>
          <a:xfrm>
            <a:off x="4148137" y="2714625"/>
            <a:ext cx="2319338" cy="1185863"/>
          </a:xfrm>
          <a:prstGeom prst="rect">
            <a:avLst/>
          </a:prstGeom>
        </p:spPr>
      </p:pic>
      <p:pic>
        <p:nvPicPr>
          <p:cNvPr id="9" name="Image 2" descr="preencoded.png">    </p:cNvPr>
          <p:cNvPicPr>
            <a:picLocks noChangeAspect="1"/>
          </p:cNvPicPr>
          <p:nvPr/>
        </p:nvPicPr>
        <p:blipFill>
          <a:blip r:embed="rId3"/>
          <a:stretch>
            <a:fillRect/>
          </a:stretch>
        </p:blipFill>
        <p:spPr>
          <a:xfrm>
            <a:off x="6467475" y="2266950"/>
            <a:ext cx="1962150" cy="2352675"/>
          </a:xfrm>
          <a:prstGeom prst="rect">
            <a:avLst/>
          </a:prstGeom>
        </p:spPr>
      </p:pic>
      <p:sp>
        <p:nvSpPr>
          <p:cNvPr id="10"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1" name="Text 5"/>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Nghiên cứu các Chiến lược Fine-Tuning</a:t>
            </a:r>
            <a:endParaRPr lang="en-US" sz="1200" dirty="0"/>
          </a:p>
        </p:txBody>
      </p:sp>
      <p:sp>
        <p:nvSpPr>
          <p:cNvPr id="12" name="Text 6"/>
          <p:cNvSpPr/>
          <p:nvPr/>
        </p:nvSpPr>
        <p:spPr>
          <a:xfrm>
            <a:off x="342900" y="1047750"/>
            <a:ext cx="4567238" cy="200025"/>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Xử lý văn bản dài (Dealing with Long Texts)</a:t>
            </a:r>
            <a:endParaRPr lang="en-US" sz="1050" dirty="0"/>
          </a:p>
        </p:txBody>
      </p:sp>
      <p:sp>
        <p:nvSpPr>
          <p:cNvPr id="13" name="Text 7"/>
          <p:cNvSpPr/>
          <p:nvPr/>
        </p:nvSpPr>
        <p:spPr>
          <a:xfrm>
            <a:off x="4452938" y="1047750"/>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Ảnh hưởng của Tầng trong BERT</a:t>
            </a:r>
            <a:endParaRPr lang="en-US" sz="1050" dirty="0"/>
          </a:p>
        </p:txBody>
      </p:sp>
      <p:sp>
        <p:nvSpPr>
          <p:cNvPr id="14" name="Text 8"/>
          <p:cNvSpPr/>
          <p:nvPr/>
        </p:nvSpPr>
        <p:spPr>
          <a:xfrm>
            <a:off x="4452938" y="1328738"/>
            <a:ext cx="4581525" cy="857250"/>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Mỗi tầng của BERT nắm bắt thông tin ở mức độ khác nhau. Thí nghiệm này nhằm xác định tầng nào là tốt nhất cho phân loại văn bản.</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Phân tích:</a:t>
            </a:r>
            <a:endParaRPr lang="en-US" sz="750" dirty="0"/>
          </a:p>
          <a:p>
            <a:pPr algn="l" lvl="1" marL="6858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Tầng 11 (cuối cùng) là tốt nhất.</a:t>
            </a:r>
            <a:endParaRPr lang="en-US" sz="750" dirty="0"/>
          </a:p>
          <a:p>
            <a:pPr algn="l" lvl="1" marL="6858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Không nên gộp nhiều tầng → hiệu quả không tăng, đôi khi còn giảm.</a:t>
            </a:r>
            <a:endParaRPr lang="en-US" sz="750" dirty="0"/>
          </a:p>
          <a:p>
            <a:pPr algn="l" lvl="1" marL="6858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Kết luận: dùng biểu diễn từ tầng cuối cùng để fine-tune là lựa chọn tối ưu.</a:t>
            </a:r>
            <a:endParaRPr lang="en-US" sz="750" dirty="0"/>
          </a:p>
        </p:txBody>
      </p:sp>
      <p:sp>
        <p:nvSpPr>
          <p:cNvPr id="15" name="Text 9"/>
          <p:cNvSpPr/>
          <p:nvPr/>
        </p:nvSpPr>
        <p:spPr>
          <a:xfrm>
            <a:off x="381000" y="1314450"/>
            <a:ext cx="4224338" cy="280035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Cách cắt văn bản (Truncation methods):</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Ba chiến lược được thử nghiệm:</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head-only: chỉ giữ 510 token đầu tiên</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ail-only: chỉ giữ 510 token cuối cùng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head+tail: giữ 128 token đầu + 382 token cuối</a:t>
            </a:r>
            <a:endParaRPr lang="en-US" sz="1050" dirty="0"/>
          </a:p>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Cách phân đoạn theo tầng (Hierarchical methods):</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Chia văn bản thành nhiều đoạn nhỏ (mỗi đoạn ≤510 token)</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Mỗi đoạn được xử lý riêng bởi BERT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Biểu diễn [CLS] của mỗi đoạn sẽ được kết hợp bằng:</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Mean pooling (trung bình)</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Max pooling (giá trị lớn nhất)</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Self-attention</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Phương pháp head+tail cho kết quả tốt nhất trên cả hai tập. </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Vì vậy, nó được chọn cho các thí nghiệm tiếp theo.</a:t>
            </a:r>
            <a:endParaRPr lang="en-US" sz="1050" dirty="0"/>
          </a:p>
        </p:txBody>
      </p:sp>
      <p:sp>
        <p:nvSpPr>
          <p:cNvPr id="16"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4572000" y="2233613"/>
            <a:ext cx="3300413" cy="1785938"/>
          </a:xfrm>
          <a:prstGeom prst="rect">
            <a:avLst/>
          </a:prstGeom>
        </p:spPr>
      </p:pic>
      <p:pic>
        <p:nvPicPr>
          <p:cNvPr id="8" name="Image 1" descr="preencoded.png">    </p:cNvPr>
          <p:cNvPicPr>
            <a:picLocks noChangeAspect="1"/>
          </p:cNvPicPr>
          <p:nvPr/>
        </p:nvPicPr>
        <p:blipFill>
          <a:blip r:embed="rId2"/>
          <a:stretch>
            <a:fillRect/>
          </a:stretch>
        </p:blipFill>
        <p:spPr>
          <a:xfrm>
            <a:off x="0" y="4762500"/>
            <a:ext cx="9144000" cy="381000"/>
          </a:xfrm>
          <a:prstGeom prst="rect">
            <a:avLst/>
          </a:prstGeom>
        </p:spPr>
      </p:pic>
      <p:pic>
        <p:nvPicPr>
          <p:cNvPr id="9" name="Image 2" descr="preencoded.png">    </p:cNvPr>
          <p:cNvPicPr>
            <a:picLocks noChangeAspect="1"/>
          </p:cNvPicPr>
          <p:nvPr/>
        </p:nvPicPr>
        <p:blipFill>
          <a:blip r:embed="rId3"/>
          <a:stretch>
            <a:fillRect/>
          </a:stretch>
        </p:blipFill>
        <p:spPr>
          <a:xfrm>
            <a:off x="452438" y="2266950"/>
            <a:ext cx="3848100" cy="885825"/>
          </a:xfrm>
          <a:prstGeom prst="rect">
            <a:avLst/>
          </a:prstGeom>
        </p:spPr>
      </p:pic>
      <p:sp>
        <p:nvSpPr>
          <p:cNvPr id="10"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1" name="Text 5"/>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Nghiên cứu các Chiến lược Fine-Tuning</a:t>
            </a:r>
            <a:endParaRPr lang="en-US" sz="1200" dirty="0"/>
          </a:p>
        </p:txBody>
      </p:sp>
      <p:sp>
        <p:nvSpPr>
          <p:cNvPr id="12" name="Text 6"/>
          <p:cNvSpPr/>
          <p:nvPr/>
        </p:nvSpPr>
        <p:spPr>
          <a:xfrm>
            <a:off x="342900" y="1047750"/>
            <a:ext cx="4567238" cy="200025"/>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Hiện tượng quên lãng thảm họa (Catastrophic Forgetting)</a:t>
            </a:r>
            <a:endParaRPr lang="en-US" sz="1050" dirty="0"/>
          </a:p>
        </p:txBody>
      </p:sp>
      <p:sp>
        <p:nvSpPr>
          <p:cNvPr id="13" name="Text 7"/>
          <p:cNvSpPr/>
          <p:nvPr/>
        </p:nvSpPr>
        <p:spPr>
          <a:xfrm>
            <a:off x="4452938" y="1047750"/>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Learning Rate giảm theo tầng</a:t>
            </a:r>
            <a:endParaRPr lang="en-US" sz="1050" dirty="0"/>
          </a:p>
        </p:txBody>
      </p:sp>
      <p:sp>
        <p:nvSpPr>
          <p:cNvPr id="14" name="Text 8"/>
          <p:cNvSpPr/>
          <p:nvPr/>
        </p:nvSpPr>
        <p:spPr>
          <a:xfrm>
            <a:off x="4452938" y="1328738"/>
            <a:ext cx="4581525" cy="800100"/>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Phân tích:</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Việc giảm nhẹ learning rate ở các tầng thấp giúp bảo vệ thông tin đã học từ pre-training.</a:t>
            </a:r>
            <a:endParaRPr lang="en-US" sz="1050" dirty="0"/>
          </a:p>
          <a:p>
            <a:pPr algn="l" lvl="1" marL="6858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Cấu hình tốt nhất: lr = 2.0e-5, ξ = 0.95</a:t>
            </a:r>
            <a:endParaRPr lang="en-US" sz="1050" dirty="0"/>
          </a:p>
        </p:txBody>
      </p:sp>
      <p:sp>
        <p:nvSpPr>
          <p:cNvPr id="15" name="Text 9"/>
          <p:cNvSpPr/>
          <p:nvPr/>
        </p:nvSpPr>
        <p:spPr>
          <a:xfrm>
            <a:off x="342900" y="1314450"/>
            <a:ext cx="4224338" cy="800100"/>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Là hiện tượng khi mô hình "quên" kiến thức đã học từ pre-training trong quá trình fine-tune.</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Tác giả thử nghiệm với nhiều learning rate khác nhau để xem có xảy ra quên lãng không.</a:t>
            </a:r>
            <a:endParaRPr lang="en-US" sz="1050" dirty="0"/>
          </a:p>
        </p:txBody>
      </p:sp>
      <p:sp>
        <p:nvSpPr>
          <p:cNvPr id="16" name="Text 10"/>
          <p:cNvSpPr/>
          <p:nvPr/>
        </p:nvSpPr>
        <p:spPr>
          <a:xfrm>
            <a:off x="381000" y="3219450"/>
            <a:ext cx="4224338" cy="80010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Kết quả:</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Với learning rate thấp (2e-5) → mô hình học ổn định</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Với learning rate cao (4e-4) → mô hình không hội tụ, gây quên lãng</a:t>
            </a:r>
            <a:endParaRPr lang="en-US" sz="1050" dirty="0"/>
          </a:p>
        </p:txBody>
      </p:sp>
      <p:sp>
        <p:nvSpPr>
          <p:cNvPr id="17" name="Text 11"/>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4452938" y="1304925"/>
            <a:ext cx="3609975" cy="1628775"/>
          </a:xfrm>
          <a:prstGeom prst="rect">
            <a:avLst/>
          </a:prstGeom>
        </p:spPr>
      </p:pic>
      <p:pic>
        <p:nvPicPr>
          <p:cNvPr id="8" name="Image 1" descr="preencoded.png">    </p:cNvPr>
          <p:cNvPicPr>
            <a:picLocks noChangeAspect="1"/>
          </p:cNvPicPr>
          <p:nvPr/>
        </p:nvPicPr>
        <p:blipFill>
          <a:blip r:embed="rId2"/>
          <a:stretch>
            <a:fillRect/>
          </a:stretch>
        </p:blipFill>
        <p:spPr>
          <a:xfrm>
            <a:off x="0" y="4762500"/>
            <a:ext cx="9144000" cy="381000"/>
          </a:xfrm>
          <a:prstGeom prst="rect">
            <a:avLst/>
          </a:prstGeom>
        </p:spPr>
      </p:pic>
      <p:pic>
        <p:nvPicPr>
          <p:cNvPr id="9" name="Image 2" descr="preencoded.png">    </p:cNvPr>
          <p:cNvPicPr>
            <a:picLocks noChangeAspect="1"/>
          </p:cNvPicPr>
          <p:nvPr/>
        </p:nvPicPr>
        <p:blipFill>
          <a:blip r:embed="rId3"/>
          <a:stretch>
            <a:fillRect/>
          </a:stretch>
        </p:blipFill>
        <p:spPr>
          <a:xfrm>
            <a:off x="1181100" y="1304925"/>
            <a:ext cx="2219325" cy="1626718"/>
          </a:xfrm>
          <a:prstGeom prst="rect">
            <a:avLst/>
          </a:prstGeom>
        </p:spPr>
      </p:pic>
      <p:sp>
        <p:nvSpPr>
          <p:cNvPr id="10"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1" name="Text 5"/>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Khảo sát Further Pretraining</a:t>
            </a:r>
            <a:endParaRPr lang="en-US" sz="1200" dirty="0"/>
          </a:p>
        </p:txBody>
      </p:sp>
      <p:sp>
        <p:nvSpPr>
          <p:cNvPr id="12" name="Text 6"/>
          <p:cNvSpPr/>
          <p:nvPr/>
        </p:nvSpPr>
        <p:spPr>
          <a:xfrm>
            <a:off x="342900" y="1047750"/>
            <a:ext cx="4567238" cy="200025"/>
          </a:xfrm>
          <a:prstGeom prst="rect">
            <a:avLst/>
          </a:prstGeom>
          <a:noFill/>
          <a:ln/>
        </p:spPr>
        <p:txBody>
          <a:bodyPr wrap="square" rtlCol="0" anchor="ctr"/>
          <a:lstStyle/>
          <a:p>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Within-Task Further Pre-training</a:t>
            </a:r>
            <a:endParaRPr lang="en-US" sz="1050" dirty="0"/>
          </a:p>
        </p:txBody>
      </p:sp>
      <p:sp>
        <p:nvSpPr>
          <p:cNvPr id="13" name="Text 7"/>
          <p:cNvSpPr/>
          <p:nvPr/>
        </p:nvSpPr>
        <p:spPr>
          <a:xfrm>
            <a:off x="4452938" y="1047750"/>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In-Domain và Cross-Domain Pre-training</a:t>
            </a:r>
            <a:endParaRPr lang="en-US" sz="1050" dirty="0"/>
          </a:p>
        </p:txBody>
      </p:sp>
      <p:sp>
        <p:nvSpPr>
          <p:cNvPr id="14" name="Text 8"/>
          <p:cNvSpPr/>
          <p:nvPr/>
        </p:nvSpPr>
        <p:spPr>
          <a:xfrm>
            <a:off x="4452938" y="3033713"/>
            <a:ext cx="4581525" cy="140017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Phân tích:</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In-domain pre-training hiệu quả hơn within-task pre-training trong nhiều trường hợp.</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Trên tập nhỏ như TREC, within-task pre-training còn làm giảm hiệu năng → có thể do overfitting.</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Cross-domain pretraining không đem lại cải thiện rõ rệt → vì BERT vốn đã học từ miền tổng quát.</a:t>
            </a:r>
            <a:endParaRPr lang="en-US" sz="1050" dirty="0"/>
          </a:p>
        </p:txBody>
      </p:sp>
      <p:sp>
        <p:nvSpPr>
          <p:cNvPr id="15" name="Text 9"/>
          <p:cNvSpPr/>
          <p:nvPr/>
        </p:nvSpPr>
        <p:spPr>
          <a:xfrm>
            <a:off x="404813" y="2933700"/>
            <a:ext cx="4224338" cy="160020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Kết quả:</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Sau 100.000 bước huấn luyện → đạt hiệu quả tốt nhất.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Kỹ thuật này được gọi là BERT-ITPT-FiT (withIn-Task Pre-Training + Fine-Tuning).</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Phân tích:</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Huấn luyện thêm bằng chính dữ liệu của tác vụ sẽ giúp BERT thích nghi tốt hơn, đặc biệt khi dữ liệu này khác biệt với BERT gốc.</a:t>
            </a:r>
            <a:endParaRPr lang="en-US" sz="1050" dirty="0"/>
          </a:p>
        </p:txBody>
      </p:sp>
      <p:sp>
        <p:nvSpPr>
          <p:cNvPr id="16"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85"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8" name="Image 1" descr="preencoded.png">    </p:cNvPr>
          <p:cNvPicPr>
            <a:picLocks noChangeAspect="1"/>
          </p:cNvPicPr>
          <p:nvPr/>
        </p:nvPicPr>
        <p:blipFill>
          <a:blip r:embed="rId2"/>
          <a:stretch>
            <a:fillRect/>
          </a:stretch>
        </p:blipFill>
        <p:spPr>
          <a:xfrm>
            <a:off x="4281488" y="938213"/>
            <a:ext cx="4724400" cy="1995487"/>
          </a:xfrm>
          <a:prstGeom prst="rect">
            <a:avLst/>
          </a:prstGeom>
        </p:spPr>
      </p:pic>
      <p:sp>
        <p:nvSpPr>
          <p:cNvPr id="9"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0" name="Text 5"/>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Khảo sát Further Pretraining</a:t>
            </a:r>
            <a:endParaRPr lang="en-US" sz="1200" dirty="0"/>
          </a:p>
        </p:txBody>
      </p:sp>
      <p:sp>
        <p:nvSpPr>
          <p:cNvPr id="11" name="Text 6"/>
          <p:cNvSpPr/>
          <p:nvPr/>
        </p:nvSpPr>
        <p:spPr>
          <a:xfrm>
            <a:off x="342900" y="981075"/>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So sánh với các mô hình trước đó</a:t>
            </a:r>
            <a:endParaRPr lang="en-US" sz="1050" dirty="0"/>
          </a:p>
        </p:txBody>
      </p:sp>
      <p:sp>
        <p:nvSpPr>
          <p:cNvPr id="12" name="Text 7"/>
          <p:cNvSpPr/>
          <p:nvPr/>
        </p:nvSpPr>
        <p:spPr>
          <a:xfrm>
            <a:off x="342900" y="1357313"/>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BERT vs Mô hình truyền thống</a:t>
            </a:r>
            <a:endParaRPr lang="en-US" sz="1050" dirty="0"/>
          </a:p>
        </p:txBody>
      </p:sp>
      <p:sp>
        <p:nvSpPr>
          <p:cNvPr id="13" name="Text 8"/>
          <p:cNvSpPr/>
          <p:nvPr/>
        </p:nvSpPr>
        <p:spPr>
          <a:xfrm>
            <a:off x="342900" y="2933700"/>
            <a:ext cx="3452813" cy="171450"/>
          </a:xfrm>
          <a:prstGeom prst="rect">
            <a:avLst/>
          </a:prstGeom>
          <a:noFill/>
          <a:ln/>
        </p:spPr>
        <p:txBody>
          <a:bodyPr wrap="square" rtlCol="0" anchor="ctr"/>
          <a:lstStyle/>
          <a:p>
            <a:pPr algn="l" indent="0" marL="0">
              <a:lnSpc>
                <a:spcPts val="1365"/>
              </a:lnSpc>
              <a:buNone/>
            </a:pPr>
            <a:r>
              <a:rPr lang="en-US" sz="1050" b="1" spc="-16" kern="0" dirty="0">
                <a:solidFill>
                  <a:srgbClr val="000614">
                    <a:alpha val="99000"/>
                  </a:srgbClr>
                </a:solidFill>
                <a:latin typeface="Manrope" pitchFamily="34" charset="0"/>
                <a:ea typeface="Manrope" pitchFamily="34" charset="-122"/>
                <a:cs typeface="Manrope" pitchFamily="34" charset="-120"/>
              </a:rPr>
              <a:t>Tác động của các biến thể BERT</a:t>
            </a:r>
            <a:endParaRPr lang="en-US" sz="1050" dirty="0"/>
          </a:p>
        </p:txBody>
      </p:sp>
      <p:sp>
        <p:nvSpPr>
          <p:cNvPr id="14" name="Text 9"/>
          <p:cNvSpPr/>
          <p:nvPr/>
        </p:nvSpPr>
        <p:spPr>
          <a:xfrm>
            <a:off x="342900" y="1581150"/>
            <a:ext cx="4224338" cy="12001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Nhận xét: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BERT-FiT đã vượt qua phần lớn các mô hình cũ, kể cả các mô hình phức tạp như RNN và CNN sâu.</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Chỉ riêng BERT-Feat (dùng BERT như feature extractor) đã đạt kết quả ngang hoặc vượt các mô hình có huấn luyện truyền thống.</a:t>
            </a:r>
            <a:endParaRPr lang="en-US" sz="1050" dirty="0"/>
          </a:p>
        </p:txBody>
      </p:sp>
      <p:sp>
        <p:nvSpPr>
          <p:cNvPr id="15" name="Text 10"/>
          <p:cNvSpPr/>
          <p:nvPr/>
        </p:nvSpPr>
        <p:spPr>
          <a:xfrm>
            <a:off x="342900" y="3157538"/>
            <a:ext cx="6472238" cy="10001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Nhận xét: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Càng pre-train “gần” tác vụ chính, kết quả càng cải thiện mạnh: IDPT &gt; ITPT &gt; CDPT &gt; FiT &gt; Feat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Cross-domain pre-training vẫn có lợi, nhưng ít hơn — vì BERT gốc đã học từ corpus tổng quát.</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IDPT giúp giảm lỗi trung bình 18.57% — một con số rất ấn tượng, nhất là trong NLP, nơi việc cải thiện vài phần trăm đã rất khó.</a:t>
            </a:r>
            <a:endParaRPr lang="en-US" sz="1050" dirty="0"/>
          </a:p>
        </p:txBody>
      </p:sp>
      <p:sp>
        <p:nvSpPr>
          <p:cNvPr id="16" name="Text 11"/>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86" y="4848225"/>
            <a:ext cx="206935" cy="206935"/>
          </a:xfrm>
          <a:prstGeom prst="triangle">
            <a:avLst/>
          </a:prstGeom>
          <a:solidFill>
            <a:srgbClr val="FAFBFF"/>
          </a:solidFill>
          <a:ln/>
        </p:spPr>
      </p:sp>
      <p:sp>
        <p:nvSpPr>
          <p:cNvPr id="6" name="Shape 3"/>
          <p:cNvSpPr/>
          <p:nvPr/>
        </p:nvSpPr>
        <p:spPr>
          <a:xfrm>
            <a:off x="663885"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sp>
        <p:nvSpPr>
          <p:cNvPr id="8" name="Text 4"/>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9" name="Text 5"/>
          <p:cNvSpPr/>
          <p:nvPr/>
        </p:nvSpPr>
        <p:spPr>
          <a:xfrm>
            <a:off x="557213" y="866775"/>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Kết luận</a:t>
            </a:r>
            <a:endParaRPr lang="en-US" sz="1200" dirty="0"/>
          </a:p>
        </p:txBody>
      </p:sp>
      <p:sp>
        <p:nvSpPr>
          <p:cNvPr id="10" name="Text 6"/>
          <p:cNvSpPr/>
          <p:nvPr/>
        </p:nvSpPr>
        <p:spPr>
          <a:xfrm>
            <a:off x="557213" y="1281113"/>
            <a:ext cx="7305675" cy="4000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Trong bài báo này, đã tiến hành các thí nghiệm toàn diện nhằm khảo sát các phương pháp khác nhau để fine-tune mô hình BERT cho bài toán phân loại văn bản. Dưới đây là những phát hiện quan trọng rút ra từ các thí nghiệm:</a:t>
            </a:r>
            <a:endParaRPr lang="en-US" sz="1050" dirty="0"/>
          </a:p>
        </p:txBody>
      </p:sp>
      <p:sp>
        <p:nvSpPr>
          <p:cNvPr id="11" name="Text 7"/>
          <p:cNvSpPr/>
          <p:nvPr/>
        </p:nvSpPr>
        <p:spPr>
          <a:xfrm>
            <a:off x="557213" y="1895475"/>
            <a:ext cx="7134225" cy="160020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spc="-16" kern="0" dirty="0">
                <a:solidFill>
                  <a:srgbClr val="000614">
                    <a:alpha val="99000"/>
                  </a:srgbClr>
                </a:solidFill>
                <a:latin typeface="Manrope" pitchFamily="34" charset="0"/>
                <a:ea typeface="Manrope" pitchFamily="34" charset="-122"/>
                <a:cs typeface="Manrope" pitchFamily="34" charset="-120"/>
              </a:rPr>
              <a:t>Tầng cao nhất của BERT (layer cuối) là hữu ích nhất cho phân loại văn bản.</a:t>
            </a:r>
            <a:endParaRPr lang="en-US" sz="1050" dirty="0"/>
          </a:p>
          <a:p>
            <a:pPr algn="l" marL="342900" indent="-342900">
              <a:lnSpc>
                <a:spcPts val="1575"/>
              </a:lnSpc>
              <a:buSzPct val="100000"/>
              <a:buFont typeface="+mj-lt"/>
              <a:buAutoNum type="arabicPeriod" startAt="1"/>
            </a:pPr>
            <a:r>
              <a:rPr lang="en-US" sz="1050" spc="-16" kern="0" dirty="0">
                <a:solidFill>
                  <a:srgbClr val="000614">
                    <a:alpha val="99000"/>
                  </a:srgbClr>
                </a:solidFill>
                <a:latin typeface="Manrope" pitchFamily="34" charset="0"/>
                <a:ea typeface="Manrope" pitchFamily="34" charset="-122"/>
                <a:cs typeface="Manrope" pitchFamily="34" charset="-120"/>
              </a:rPr>
              <a:t>Với một learning rate giảm dần theo tầng hợp lý, BERT có thể vượt qua vấn đề quên lãng thảm họa (catastrophic forgetting).</a:t>
            </a:r>
            <a:endParaRPr lang="en-US" sz="1050" dirty="0"/>
          </a:p>
          <a:p>
            <a:pPr algn="l" marL="342900" indent="-342900">
              <a:lnSpc>
                <a:spcPts val="1575"/>
              </a:lnSpc>
              <a:buSzPct val="100000"/>
              <a:buFont typeface="+mj-lt"/>
              <a:buAutoNum type="arabicPeriod" startAt="1"/>
            </a:pPr>
            <a:r>
              <a:rPr lang="en-US" sz="1050" spc="-16" kern="0" dirty="0">
                <a:solidFill>
                  <a:srgbClr val="000614">
                    <a:alpha val="99000"/>
                  </a:srgbClr>
                </a:solidFill>
                <a:latin typeface="Manrope" pitchFamily="34" charset="0"/>
                <a:ea typeface="Manrope" pitchFamily="34" charset="-122"/>
                <a:cs typeface="Manrope" pitchFamily="34" charset="-120"/>
              </a:rPr>
              <a:t>Các phương pháp tiền huấn luyện bổ sung theo hướng within-task (trên chính dữ liệu bài toán) và in-domain (trên dữ liệu cùng miền) đều cải thiện đáng kể hiệu năng của mô hình.</a:t>
            </a:r>
            <a:endParaRPr lang="en-US" sz="1050" dirty="0"/>
          </a:p>
          <a:p>
            <a:pPr algn="l" marL="342900" indent="-342900">
              <a:lnSpc>
                <a:spcPts val="1575"/>
              </a:lnSpc>
              <a:buSzPct val="100000"/>
              <a:buFont typeface="+mj-lt"/>
              <a:buAutoNum type="arabicPeriod" startAt="1"/>
            </a:pPr>
            <a:r>
              <a:rPr lang="en-US" sz="1050" spc="-16" kern="0" dirty="0">
                <a:solidFill>
                  <a:srgbClr val="000614">
                    <a:alpha val="99000"/>
                  </a:srgbClr>
                </a:solidFill>
                <a:latin typeface="Manrope" pitchFamily="34" charset="0"/>
                <a:ea typeface="Manrope" pitchFamily="34" charset="-122"/>
                <a:cs typeface="Manrope" pitchFamily="34" charset="-120"/>
              </a:rPr>
              <a:t>Việc fine-tune đa nhiệm trước khi fine-tune riêng lẻ cũng đem lại hiệu quả tích cực, tuy nhiên lợi ích nhỏ hơn so với các chiến lược tiền huấn luyện bổ sung.</a:t>
            </a:r>
            <a:endParaRPr lang="en-US" sz="1050" dirty="0"/>
          </a:p>
          <a:p>
            <a:pPr algn="l" marL="342900" indent="-342900">
              <a:lnSpc>
                <a:spcPts val="1575"/>
              </a:lnSpc>
              <a:buSzPct val="100000"/>
              <a:buFont typeface="+mj-lt"/>
              <a:buAutoNum type="arabicPeriod" startAt="1"/>
            </a:pPr>
            <a:r>
              <a:rPr lang="en-US" sz="1050" spc="-16" kern="0" dirty="0">
                <a:solidFill>
                  <a:srgbClr val="000614">
                    <a:alpha val="99000"/>
                  </a:srgbClr>
                </a:solidFill>
                <a:latin typeface="Manrope" pitchFamily="34" charset="0"/>
                <a:ea typeface="Manrope" pitchFamily="34" charset="-122"/>
                <a:cs typeface="Manrope" pitchFamily="34" charset="-120"/>
              </a:rPr>
              <a:t>BERT thể hiện rất tốt ngay cả với những bài toán có tập dữ liệu huấn luyện nhỏ.</a:t>
            </a:r>
            <a:endParaRPr lang="en-US" sz="1050" dirty="0"/>
          </a:p>
        </p:txBody>
      </p:sp>
      <p:sp>
        <p:nvSpPr>
          <p:cNvPr id="12" name="Text 8"/>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0" y="4762500"/>
            <a:ext cx="9144000" cy="381000"/>
          </a:xfrm>
          <a:prstGeom prst="rect">
            <a:avLst/>
          </a:prstGeom>
          <a:solidFill>
            <a:srgbClr val="000614"/>
          </a:solidFill>
          <a:ln/>
        </p:spPr>
      </p:sp>
      <p:sp>
        <p:nvSpPr>
          <p:cNvPr id="4" name="Shape 1"/>
          <p:cNvSpPr/>
          <p:nvPr/>
        </p:nvSpPr>
        <p:spPr>
          <a:xfrm>
            <a:off x="304800" y="4848225"/>
            <a:ext cx="8534400" cy="206935"/>
          </a:xfrm>
          <a:prstGeom prst="rect">
            <a:avLst/>
          </a:prstGeom>
          <a:noFill/>
          <a:ln/>
        </p:spPr>
      </p:sp>
      <p:sp>
        <p:nvSpPr>
          <p:cNvPr id="5" name="Shape 2"/>
          <p:cNvSpPr/>
          <p:nvPr/>
        </p:nvSpPr>
        <p:spPr>
          <a:xfrm>
            <a:off x="342900" y="771525"/>
            <a:ext cx="4205288" cy="3552825"/>
          </a:xfrm>
          <a:prstGeom prst="rect">
            <a:avLst/>
          </a:prstGeom>
          <a:noFill/>
          <a:ln/>
        </p:spPr>
      </p:sp>
      <p:sp>
        <p:nvSpPr>
          <p:cNvPr id="6" name="Shape 3"/>
          <p:cNvSpPr/>
          <p:nvPr/>
        </p:nvSpPr>
        <p:spPr>
          <a:xfrm>
            <a:off x="304800" y="4866799"/>
            <a:ext cx="148590" cy="148590"/>
          </a:xfrm>
          <a:prstGeom prst="ellipse">
            <a:avLst/>
          </a:prstGeom>
          <a:solidFill>
            <a:srgbClr val="FAFBFF"/>
          </a:solidFill>
          <a:ln/>
        </p:spPr>
      </p:sp>
      <p:sp>
        <p:nvSpPr>
          <p:cNvPr id="7" name="Shape 4"/>
          <p:cNvSpPr/>
          <p:nvPr/>
        </p:nvSpPr>
        <p:spPr>
          <a:xfrm>
            <a:off x="453386" y="4848225"/>
            <a:ext cx="206935" cy="206935"/>
          </a:xfrm>
          <a:prstGeom prst="triangle">
            <a:avLst/>
          </a:prstGeom>
          <a:solidFill>
            <a:srgbClr val="FAFBFF"/>
          </a:solidFill>
          <a:ln/>
        </p:spPr>
      </p:sp>
      <p:sp>
        <p:nvSpPr>
          <p:cNvPr id="8" name="Shape 5"/>
          <p:cNvSpPr/>
          <p:nvPr/>
        </p:nvSpPr>
        <p:spPr>
          <a:xfrm>
            <a:off x="663885" y="4872990"/>
            <a:ext cx="136208" cy="136208"/>
          </a:xfrm>
          <a:prstGeom prst="roundRect">
            <a:avLst/>
          </a:prstGeom>
          <a:solidFill>
            <a:srgbClr val="FAFBFF"/>
          </a:solidFill>
          <a:ln/>
        </p:spPr>
      </p:sp>
      <p:pic>
        <p:nvPicPr>
          <p:cNvPr id="9" name="Image 0" descr="preencoded.png">    </p:cNvPr>
          <p:cNvPicPr>
            <a:picLocks noChangeAspect="1"/>
          </p:cNvPicPr>
          <p:nvPr/>
        </p:nvPicPr>
        <p:blipFill>
          <a:blip r:embed="rId1"/>
          <a:stretch>
            <a:fillRect/>
          </a:stretch>
        </p:blipFill>
        <p:spPr>
          <a:xfrm>
            <a:off x="4719638" y="628650"/>
            <a:ext cx="4243388" cy="3881438"/>
          </a:xfrm>
          <a:prstGeom prst="rect">
            <a:avLst/>
          </a:prstGeom>
        </p:spPr>
      </p:pic>
      <p:sp>
        <p:nvSpPr>
          <p:cNvPr id="10" name="Text 6"/>
          <p:cNvSpPr/>
          <p:nvPr/>
        </p:nvSpPr>
        <p:spPr>
          <a:xfrm>
            <a:off x="342900" y="342900"/>
            <a:ext cx="2809875"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Kết quả thí nghiệm</a:t>
            </a:r>
            <a:endParaRPr lang="en-US" sz="1800" dirty="0"/>
          </a:p>
        </p:txBody>
      </p:sp>
      <p:sp>
        <p:nvSpPr>
          <p:cNvPr id="11" name="Text 7"/>
          <p:cNvSpPr/>
          <p:nvPr/>
        </p:nvSpPr>
        <p:spPr>
          <a:xfrm>
            <a:off x="342900" y="771525"/>
            <a:ext cx="4581525" cy="20002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Analyzing the descriptive statistics, it's evident that there is a notable standard deviation, particularly in columns related to calories and nutritional components.</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Additionally, the quantile values indicate the presence of outliers, contributing to skewness in the distribution.</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As a result, we can deduce that the value distribution is non-normal, underscoring that the median is a more representative measure for these columns.</a:t>
            </a:r>
            <a:endParaRPr lang="en-US" sz="1050" dirty="0"/>
          </a:p>
        </p:txBody>
      </p:sp>
      <p:sp>
        <p:nvSpPr>
          <p:cNvPr id="12" name="Text 8"/>
          <p:cNvSpPr/>
          <p:nvPr/>
        </p:nvSpPr>
        <p:spPr>
          <a:xfrm>
            <a:off x="342900" y="2924175"/>
            <a:ext cx="4662488"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Pair Plot</a:t>
            </a:r>
            <a:endParaRPr lang="en-US" sz="1500" dirty="0"/>
          </a:p>
        </p:txBody>
      </p:sp>
      <p:sp>
        <p:nvSpPr>
          <p:cNvPr id="13" name="Text 9"/>
          <p:cNvSpPr/>
          <p:nvPr/>
        </p:nvSpPr>
        <p:spPr>
          <a:xfrm>
            <a:off x="342900" y="3324225"/>
            <a:ext cx="4662488" cy="10001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Based on the plot, it's apparent that there isn't a significant correlation between these columns.</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Next, we'll proceed to generate a histogram to visualize the distribution of calories within the recipes.</a:t>
            </a:r>
            <a:endParaRPr lang="en-US" sz="1050" dirty="0"/>
          </a:p>
        </p:txBody>
      </p:sp>
      <p:sp>
        <p:nvSpPr>
          <p:cNvPr id="14"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2995613" cy="3115151"/>
          </a:xfrm>
          <a:prstGeom prst="rect">
            <a:avLst/>
          </a:prstGeom>
          <a:noFill/>
          <a:ln/>
        </p:spPr>
      </p:sp>
      <p:sp>
        <p:nvSpPr>
          <p:cNvPr id="4" name="Shape 1"/>
          <p:cNvSpPr/>
          <p:nvPr/>
        </p:nvSpPr>
        <p:spPr>
          <a:xfrm>
            <a:off x="304800" y="4848225"/>
            <a:ext cx="8534400" cy="206935"/>
          </a:xfrm>
          <a:prstGeom prst="rect">
            <a:avLst/>
          </a:prstGeom>
          <a:noFill/>
          <a:ln/>
        </p:spPr>
      </p:sp>
      <p:sp>
        <p:nvSpPr>
          <p:cNvPr id="5" name="Shape 2"/>
          <p:cNvSpPr/>
          <p:nvPr/>
        </p:nvSpPr>
        <p:spPr>
          <a:xfrm>
            <a:off x="304800" y="4866799"/>
            <a:ext cx="148590" cy="148590"/>
          </a:xfrm>
          <a:prstGeom prst="ellipse">
            <a:avLst/>
          </a:prstGeom>
          <a:solidFill>
            <a:srgbClr val="FAFBFF"/>
          </a:solidFill>
          <a:ln/>
        </p:spPr>
      </p:sp>
      <p:sp>
        <p:nvSpPr>
          <p:cNvPr id="6" name="Shape 3"/>
          <p:cNvSpPr/>
          <p:nvPr/>
        </p:nvSpPr>
        <p:spPr>
          <a:xfrm>
            <a:off x="453386" y="4848225"/>
            <a:ext cx="206935" cy="206935"/>
          </a:xfrm>
          <a:prstGeom prst="triangle">
            <a:avLst/>
          </a:prstGeom>
          <a:solidFill>
            <a:srgbClr val="FAFBFF"/>
          </a:solidFill>
          <a:ln/>
        </p:spPr>
      </p:sp>
      <p:sp>
        <p:nvSpPr>
          <p:cNvPr id="7" name="Shape 4"/>
          <p:cNvSpPr/>
          <p:nvPr/>
        </p:nvSpPr>
        <p:spPr>
          <a:xfrm>
            <a:off x="663885" y="4872990"/>
            <a:ext cx="136208" cy="136208"/>
          </a:xfrm>
          <a:prstGeom prst="roundRect">
            <a:avLst/>
          </a:prstGeom>
          <a:solidFill>
            <a:srgbClr val="FAFBFF"/>
          </a:solidFill>
          <a:ln/>
        </p:spPr>
      </p:sp>
      <p:sp>
        <p:nvSpPr>
          <p:cNvPr id="8" name="Shape 5"/>
          <p:cNvSpPr/>
          <p:nvPr/>
        </p:nvSpPr>
        <p:spPr>
          <a:xfrm>
            <a:off x="342900" y="781050"/>
            <a:ext cx="2995613" cy="1498044"/>
          </a:xfrm>
          <a:prstGeom prst="rect">
            <a:avLst/>
          </a:prstGeom>
          <a:noFill/>
          <a:ln/>
        </p:spPr>
      </p:sp>
      <p:sp>
        <p:nvSpPr>
          <p:cNvPr id="9" name="Shape 6"/>
          <p:cNvSpPr/>
          <p:nvPr/>
        </p:nvSpPr>
        <p:spPr>
          <a:xfrm>
            <a:off x="342900" y="2398157"/>
            <a:ext cx="2995613" cy="1498044"/>
          </a:xfrm>
          <a:prstGeom prst="rect">
            <a:avLst/>
          </a:prstGeom>
          <a:noFill/>
          <a:ln/>
        </p:spPr>
      </p:sp>
      <p:pic>
        <p:nvPicPr>
          <p:cNvPr id="10"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1" name="Image 1" descr="preencoded.png">    </p:cNvPr>
          <p:cNvPicPr>
            <a:picLocks noChangeAspect="1"/>
          </p:cNvPicPr>
          <p:nvPr/>
        </p:nvPicPr>
        <p:blipFill>
          <a:blip r:embed="rId2"/>
          <a:stretch>
            <a:fillRect/>
          </a:stretch>
        </p:blipFill>
        <p:spPr>
          <a:xfrm>
            <a:off x="4786313" y="219075"/>
            <a:ext cx="4252913" cy="2138363"/>
          </a:xfrm>
          <a:prstGeom prst="rect">
            <a:avLst/>
          </a:prstGeom>
        </p:spPr>
      </p:pic>
      <p:pic>
        <p:nvPicPr>
          <p:cNvPr id="12" name="Image 2" descr="preencoded.png">    </p:cNvPr>
          <p:cNvPicPr>
            <a:picLocks noChangeAspect="1"/>
          </p:cNvPicPr>
          <p:nvPr/>
        </p:nvPicPr>
        <p:blipFill>
          <a:blip r:embed="rId3"/>
          <a:stretch>
            <a:fillRect/>
          </a:stretch>
        </p:blipFill>
        <p:spPr>
          <a:xfrm>
            <a:off x="4786313" y="2481263"/>
            <a:ext cx="4252913" cy="2128838"/>
          </a:xfrm>
          <a:prstGeom prst="rect">
            <a:avLst/>
          </a:prstGeom>
        </p:spPr>
      </p:pic>
      <p:sp>
        <p:nvSpPr>
          <p:cNvPr id="13" name="Text 7"/>
          <p:cNvSpPr/>
          <p:nvPr/>
        </p:nvSpPr>
        <p:spPr>
          <a:xfrm>
            <a:off x="342900" y="342900"/>
            <a:ext cx="2809875"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Kết quả thí nghiệm</a:t>
            </a:r>
            <a:endParaRPr lang="en-US" sz="1800" dirty="0"/>
          </a:p>
        </p:txBody>
      </p:sp>
      <p:sp>
        <p:nvSpPr>
          <p:cNvPr id="14" name="Text 8"/>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5" name="Text 9"/>
          <p:cNvSpPr/>
          <p:nvPr/>
        </p:nvSpPr>
        <p:spPr>
          <a:xfrm>
            <a:off x="342900" y="2398157"/>
            <a:ext cx="3452813"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Boxplots</a:t>
            </a:r>
            <a:endParaRPr lang="en-US" sz="1500" dirty="0"/>
          </a:p>
        </p:txBody>
      </p:sp>
      <p:sp>
        <p:nvSpPr>
          <p:cNvPr id="16" name="Text 10"/>
          <p:cNvSpPr/>
          <p:nvPr/>
        </p:nvSpPr>
        <p:spPr>
          <a:xfrm>
            <a:off x="342900" y="2696051"/>
            <a:ext cx="4205288" cy="12001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Once more, the plots above affirm the existence of outliers, the right-skewed nature of these columns, and the importance of employing the median for analysis.</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Furthermore, we can delve into the median values of calories and nutritional components based on the category. We can achieve this by grouping the data according to the category and then calculating the median aggregation.</a:t>
            </a:r>
            <a:endParaRPr lang="en-US" sz="900" dirty="0"/>
          </a:p>
        </p:txBody>
      </p:sp>
      <p:sp>
        <p:nvSpPr>
          <p:cNvPr id="17" name="Text 11"/>
          <p:cNvSpPr/>
          <p:nvPr/>
        </p:nvSpPr>
        <p:spPr>
          <a:xfrm>
            <a:off x="342900" y="781050"/>
            <a:ext cx="3452813"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Histograms</a:t>
            </a:r>
            <a:endParaRPr lang="en-US" sz="1500" dirty="0"/>
          </a:p>
        </p:txBody>
      </p:sp>
      <p:sp>
        <p:nvSpPr>
          <p:cNvPr id="18" name="Text 12"/>
          <p:cNvSpPr/>
          <p:nvPr/>
        </p:nvSpPr>
        <p:spPr>
          <a:xfrm>
            <a:off x="342900" y="1078944"/>
            <a:ext cx="4186238" cy="12001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The presence of Kernel Density Estimation (KDE) in the plots results in a smooth curve that illustrates the underlying data distribution.</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Upon observation, it becomes evident that the dataset predominantly consists of lower values concerning the calorie and nutritional components of foods or beverages. The histograms validate our earlier assertion regarding skewness. Indeed, all the numerical columns display a right-skewed distribution.</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0" y="1152525"/>
            <a:ext cx="4572000" cy="2190750"/>
          </a:xfrm>
          <a:prstGeom prst="rect">
            <a:avLst/>
          </a:prstGeom>
          <a:noFill/>
          <a:ln/>
        </p:spPr>
      </p:sp>
      <p:sp>
        <p:nvSpPr>
          <p:cNvPr id="4" name="Shape 1"/>
          <p:cNvSpPr/>
          <p:nvPr/>
        </p:nvSpPr>
        <p:spPr>
          <a:xfrm>
            <a:off x="304800" y="4848225"/>
            <a:ext cx="8534400" cy="206935"/>
          </a:xfrm>
          <a:prstGeom prst="rect">
            <a:avLst/>
          </a:prstGeom>
          <a:noFill/>
          <a:ln/>
        </p:spPr>
      </p:sp>
      <p:sp>
        <p:nvSpPr>
          <p:cNvPr id="5" name="Shape 2"/>
          <p:cNvSpPr/>
          <p:nvPr/>
        </p:nvSpPr>
        <p:spPr>
          <a:xfrm>
            <a:off x="4572000" y="1152525"/>
            <a:ext cx="4572000" cy="2190750"/>
          </a:xfrm>
          <a:prstGeom prst="rect">
            <a:avLst/>
          </a:prstGeom>
          <a:noFill/>
          <a:ln/>
        </p:spPr>
      </p:sp>
      <p:sp>
        <p:nvSpPr>
          <p:cNvPr id="6" name="Shape 3"/>
          <p:cNvSpPr/>
          <p:nvPr/>
        </p:nvSpPr>
        <p:spPr>
          <a:xfrm>
            <a:off x="4572000" y="1152525"/>
            <a:ext cx="4572000" cy="847725"/>
          </a:xfrm>
          <a:prstGeom prst="rect">
            <a:avLst/>
          </a:prstGeom>
          <a:noFill/>
          <a:ln/>
        </p:spPr>
      </p:sp>
      <p:sp>
        <p:nvSpPr>
          <p:cNvPr id="7" name="Shape 4"/>
          <p:cNvSpPr/>
          <p:nvPr/>
        </p:nvSpPr>
        <p:spPr>
          <a:xfrm>
            <a:off x="4572000" y="2152650"/>
            <a:ext cx="4572000" cy="481012"/>
          </a:xfrm>
          <a:prstGeom prst="rect">
            <a:avLst/>
          </a:prstGeom>
          <a:noFill/>
          <a:ln/>
        </p:spPr>
      </p:sp>
      <p:sp>
        <p:nvSpPr>
          <p:cNvPr id="8" name="Shape 5"/>
          <p:cNvSpPr/>
          <p:nvPr/>
        </p:nvSpPr>
        <p:spPr>
          <a:xfrm>
            <a:off x="4572000" y="2786063"/>
            <a:ext cx="4843463" cy="481012"/>
          </a:xfrm>
          <a:prstGeom prst="rect">
            <a:avLst/>
          </a:prstGeom>
          <a:noFill/>
          <a:ln/>
        </p:spPr>
      </p:sp>
      <p:sp>
        <p:nvSpPr>
          <p:cNvPr id="9" name="Shape 6"/>
          <p:cNvSpPr/>
          <p:nvPr/>
        </p:nvSpPr>
        <p:spPr>
          <a:xfrm>
            <a:off x="304800" y="4866799"/>
            <a:ext cx="148590" cy="148590"/>
          </a:xfrm>
          <a:prstGeom prst="ellipse">
            <a:avLst/>
          </a:prstGeom>
          <a:solidFill>
            <a:srgbClr val="FAFBFF"/>
          </a:solidFill>
          <a:ln/>
        </p:spPr>
      </p:sp>
      <p:sp>
        <p:nvSpPr>
          <p:cNvPr id="10" name="Shape 7"/>
          <p:cNvSpPr/>
          <p:nvPr/>
        </p:nvSpPr>
        <p:spPr>
          <a:xfrm>
            <a:off x="453390" y="4848225"/>
            <a:ext cx="206935" cy="206935"/>
          </a:xfrm>
          <a:prstGeom prst="triangle">
            <a:avLst/>
          </a:prstGeom>
          <a:solidFill>
            <a:srgbClr val="FAFBFF"/>
          </a:solidFill>
          <a:ln/>
        </p:spPr>
      </p:sp>
      <p:sp>
        <p:nvSpPr>
          <p:cNvPr id="11" name="Shape 8"/>
          <p:cNvSpPr/>
          <p:nvPr/>
        </p:nvSpPr>
        <p:spPr>
          <a:xfrm>
            <a:off x="663892" y="4872990"/>
            <a:ext cx="136208" cy="136208"/>
          </a:xfrm>
          <a:prstGeom prst="roundRect">
            <a:avLst/>
          </a:prstGeom>
          <a:solidFill>
            <a:srgbClr val="FAFBFF"/>
          </a:solidFill>
          <a:ln/>
        </p:spPr>
      </p:sp>
      <p:sp>
        <p:nvSpPr>
          <p:cNvPr id="12" name="Shape 9"/>
          <p:cNvSpPr/>
          <p:nvPr/>
        </p:nvSpPr>
        <p:spPr>
          <a:xfrm>
            <a:off x="0" y="1152525"/>
            <a:ext cx="4843463" cy="481012"/>
          </a:xfrm>
          <a:prstGeom prst="rect">
            <a:avLst/>
          </a:prstGeom>
          <a:noFill/>
          <a:ln/>
        </p:spPr>
      </p:sp>
      <p:sp>
        <p:nvSpPr>
          <p:cNvPr id="13" name="Shape 10"/>
          <p:cNvSpPr/>
          <p:nvPr/>
        </p:nvSpPr>
        <p:spPr>
          <a:xfrm>
            <a:off x="0" y="1785938"/>
            <a:ext cx="4572000" cy="481012"/>
          </a:xfrm>
          <a:prstGeom prst="rect">
            <a:avLst/>
          </a:prstGeom>
          <a:noFill/>
          <a:ln/>
        </p:spPr>
      </p:sp>
      <p:sp>
        <p:nvSpPr>
          <p:cNvPr id="14" name="Shape 11"/>
          <p:cNvSpPr/>
          <p:nvPr/>
        </p:nvSpPr>
        <p:spPr>
          <a:xfrm>
            <a:off x="0" y="2419350"/>
            <a:ext cx="4572000" cy="847725"/>
          </a:xfrm>
          <a:prstGeom prst="rect">
            <a:avLst/>
          </a:prstGeom>
          <a:noFill/>
          <a:ln/>
        </p:spPr>
      </p:sp>
      <p:pic>
        <p:nvPicPr>
          <p:cNvPr id="15"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6" name="Image 1" descr="preencoded.png">    </p:cNvPr>
          <p:cNvPicPr>
            <a:picLocks noChangeAspect="1"/>
          </p:cNvPicPr>
          <p:nvPr/>
        </p:nvPicPr>
        <p:blipFill>
          <a:blip r:embed="rId2"/>
          <a:stretch>
            <a:fillRect/>
          </a:stretch>
        </p:blipFill>
        <p:spPr>
          <a:xfrm>
            <a:off x="4572000" y="2076450"/>
            <a:ext cx="4572000" cy="4763"/>
          </a:xfrm>
          <a:prstGeom prst="rect">
            <a:avLst/>
          </a:prstGeom>
        </p:spPr>
      </p:pic>
      <p:pic>
        <p:nvPicPr>
          <p:cNvPr id="17" name="Image 2" descr="preencoded.png">    </p:cNvPr>
          <p:cNvPicPr>
            <a:picLocks noChangeAspect="1"/>
          </p:cNvPicPr>
          <p:nvPr/>
        </p:nvPicPr>
        <p:blipFill>
          <a:blip r:embed="rId3"/>
          <a:stretch>
            <a:fillRect/>
          </a:stretch>
        </p:blipFill>
        <p:spPr>
          <a:xfrm>
            <a:off x="4572000" y="2709863"/>
            <a:ext cx="4572000" cy="4763"/>
          </a:xfrm>
          <a:prstGeom prst="rect">
            <a:avLst/>
          </a:prstGeom>
        </p:spPr>
      </p:pic>
      <p:pic>
        <p:nvPicPr>
          <p:cNvPr id="18" name="Image 3" descr="preencoded.png">    </p:cNvPr>
          <p:cNvPicPr>
            <a:picLocks noChangeAspect="1"/>
          </p:cNvPicPr>
          <p:nvPr/>
        </p:nvPicPr>
        <p:blipFill>
          <a:blip r:embed="rId4"/>
          <a:stretch>
            <a:fillRect/>
          </a:stretch>
        </p:blipFill>
        <p:spPr>
          <a:xfrm>
            <a:off x="4572000" y="3343275"/>
            <a:ext cx="4572000" cy="4763"/>
          </a:xfrm>
          <a:prstGeom prst="rect">
            <a:avLst/>
          </a:prstGeom>
        </p:spPr>
      </p:pic>
      <p:pic>
        <p:nvPicPr>
          <p:cNvPr id="19" name="Image 4" descr="preencoded.png">    </p:cNvPr>
          <p:cNvPicPr>
            <a:picLocks noChangeAspect="1"/>
          </p:cNvPicPr>
          <p:nvPr/>
        </p:nvPicPr>
        <p:blipFill>
          <a:blip r:embed="rId5"/>
          <a:stretch>
            <a:fillRect/>
          </a:stretch>
        </p:blipFill>
        <p:spPr>
          <a:xfrm>
            <a:off x="0" y="1709738"/>
            <a:ext cx="4572000" cy="4763"/>
          </a:xfrm>
          <a:prstGeom prst="rect">
            <a:avLst/>
          </a:prstGeom>
        </p:spPr>
      </p:pic>
      <p:pic>
        <p:nvPicPr>
          <p:cNvPr id="20" name="Image 5" descr="preencoded.png">    </p:cNvPr>
          <p:cNvPicPr>
            <a:picLocks noChangeAspect="1"/>
          </p:cNvPicPr>
          <p:nvPr/>
        </p:nvPicPr>
        <p:blipFill>
          <a:blip r:embed="rId6"/>
          <a:stretch>
            <a:fillRect/>
          </a:stretch>
        </p:blipFill>
        <p:spPr>
          <a:xfrm>
            <a:off x="0" y="2343150"/>
            <a:ext cx="4572000" cy="4763"/>
          </a:xfrm>
          <a:prstGeom prst="rect">
            <a:avLst/>
          </a:prstGeom>
        </p:spPr>
      </p:pic>
      <p:pic>
        <p:nvPicPr>
          <p:cNvPr id="21" name="Image 6" descr="preencoded.png">    </p:cNvPr>
          <p:cNvPicPr>
            <a:picLocks noChangeAspect="1"/>
          </p:cNvPicPr>
          <p:nvPr/>
        </p:nvPicPr>
        <p:blipFill>
          <a:blip r:embed="rId7"/>
          <a:stretch>
            <a:fillRect/>
          </a:stretch>
        </p:blipFill>
        <p:spPr>
          <a:xfrm>
            <a:off x="0" y="3343275"/>
            <a:ext cx="4572000" cy="4763"/>
          </a:xfrm>
          <a:prstGeom prst="rect">
            <a:avLst/>
          </a:prstGeom>
        </p:spPr>
      </p:pic>
      <p:sp>
        <p:nvSpPr>
          <p:cNvPr id="22" name="Text 12"/>
          <p:cNvSpPr/>
          <p:nvPr/>
        </p:nvSpPr>
        <p:spPr>
          <a:xfrm>
            <a:off x="800100" y="609600"/>
            <a:ext cx="1419225" cy="285750"/>
          </a:xfrm>
          <a:prstGeom prst="rect">
            <a:avLst/>
          </a:prstGeom>
          <a:noFill/>
          <a:ln/>
        </p:spPr>
        <p:txBody>
          <a:bodyPr wrap="square" rtlCol="0" anchor="ctr"/>
          <a:lstStyle/>
          <a:p>
            <a:pPr algn="l" indent="0" marL="0">
              <a:lnSpc>
                <a:spcPts val="2250"/>
              </a:lnSpc>
              <a:buNone/>
            </a:pPr>
            <a:r>
              <a:rPr lang="en-US" sz="1800" b="1" spc="-27" kern="0" dirty="0">
                <a:solidFill>
                  <a:srgbClr val="2569ED">
                    <a:alpha val="99000"/>
                  </a:srgbClr>
                </a:solidFill>
                <a:latin typeface="Manrope" pitchFamily="34" charset="0"/>
                <a:ea typeface="Manrope" pitchFamily="34" charset="-122"/>
                <a:cs typeface="Manrope" pitchFamily="34" charset="-120"/>
              </a:rPr>
              <a:t>Nội dung</a:t>
            </a:r>
            <a:endParaRPr lang="en-US" sz="1800" dirty="0"/>
          </a:p>
        </p:txBody>
      </p:sp>
      <p:sp>
        <p:nvSpPr>
          <p:cNvPr id="23" name="Text 13"/>
          <p:cNvSpPr/>
          <p:nvPr/>
        </p:nvSpPr>
        <p:spPr>
          <a:xfrm>
            <a:off x="4572000" y="2843213"/>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6</a:t>
            </a:r>
            <a:endParaRPr lang="en-US" sz="2400" dirty="0"/>
          </a:p>
        </p:txBody>
      </p:sp>
      <p:sp>
        <p:nvSpPr>
          <p:cNvPr id="24" name="Text 14"/>
          <p:cNvSpPr/>
          <p:nvPr/>
        </p:nvSpPr>
        <p:spPr>
          <a:xfrm>
            <a:off x="5124450" y="2843213"/>
            <a:ext cx="4748213" cy="366713"/>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Kết luận</a:t>
            </a:r>
            <a:endParaRPr lang="en-US" sz="2400" dirty="0"/>
          </a:p>
        </p:txBody>
      </p:sp>
      <p:sp>
        <p:nvSpPr>
          <p:cNvPr id="25" name="Text 15"/>
          <p:cNvSpPr/>
          <p:nvPr/>
        </p:nvSpPr>
        <p:spPr>
          <a:xfrm>
            <a:off x="4572000" y="2209800"/>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5</a:t>
            </a:r>
            <a:endParaRPr lang="en-US" sz="2400" dirty="0"/>
          </a:p>
        </p:txBody>
      </p:sp>
      <p:sp>
        <p:nvSpPr>
          <p:cNvPr id="26" name="Text 16"/>
          <p:cNvSpPr/>
          <p:nvPr/>
        </p:nvSpPr>
        <p:spPr>
          <a:xfrm>
            <a:off x="5124450" y="2209800"/>
            <a:ext cx="5429250" cy="366713"/>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Kết quả thí nghiệm</a:t>
            </a:r>
            <a:endParaRPr lang="en-US" sz="2400" dirty="0"/>
          </a:p>
        </p:txBody>
      </p:sp>
      <p:sp>
        <p:nvSpPr>
          <p:cNvPr id="27" name="Text 17"/>
          <p:cNvSpPr/>
          <p:nvPr/>
        </p:nvSpPr>
        <p:spPr>
          <a:xfrm>
            <a:off x="4572000" y="1209675"/>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4</a:t>
            </a:r>
            <a:endParaRPr lang="en-US" sz="2400" dirty="0"/>
          </a:p>
        </p:txBody>
      </p:sp>
      <p:sp>
        <p:nvSpPr>
          <p:cNvPr id="28" name="Text 18"/>
          <p:cNvSpPr/>
          <p:nvPr/>
        </p:nvSpPr>
        <p:spPr>
          <a:xfrm>
            <a:off x="5124450" y="1209675"/>
            <a:ext cx="4748213" cy="733425"/>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How to Fine-Tune BERT for Text Classification?</a:t>
            </a:r>
            <a:endParaRPr lang="en-US" sz="2400" dirty="0"/>
          </a:p>
        </p:txBody>
      </p:sp>
      <p:sp>
        <p:nvSpPr>
          <p:cNvPr id="29" name="Text 19"/>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30" name="Text 20"/>
          <p:cNvSpPr/>
          <p:nvPr/>
        </p:nvSpPr>
        <p:spPr>
          <a:xfrm>
            <a:off x="0" y="2476500"/>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3</a:t>
            </a:r>
            <a:endParaRPr lang="en-US" sz="2400" dirty="0"/>
          </a:p>
        </p:txBody>
      </p:sp>
      <p:sp>
        <p:nvSpPr>
          <p:cNvPr id="31" name="Text 21"/>
          <p:cNvSpPr/>
          <p:nvPr/>
        </p:nvSpPr>
        <p:spPr>
          <a:xfrm>
            <a:off x="552450" y="2476500"/>
            <a:ext cx="4476750" cy="733425"/>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Dữ liệu sử dụng cho </a:t>
            </a:r>
            <a:endParaRPr lang="en-US" sz="2400" dirty="0"/>
          </a:p>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thí nghiệm</a:t>
            </a:r>
            <a:endParaRPr lang="en-US" sz="2400" dirty="0"/>
          </a:p>
        </p:txBody>
      </p:sp>
      <p:sp>
        <p:nvSpPr>
          <p:cNvPr id="32" name="Text 22"/>
          <p:cNvSpPr/>
          <p:nvPr/>
        </p:nvSpPr>
        <p:spPr>
          <a:xfrm>
            <a:off x="0" y="1843088"/>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2</a:t>
            </a:r>
            <a:endParaRPr lang="en-US" sz="2400" dirty="0"/>
          </a:p>
        </p:txBody>
      </p:sp>
      <p:sp>
        <p:nvSpPr>
          <p:cNvPr id="33" name="Text 23"/>
          <p:cNvSpPr/>
          <p:nvPr/>
        </p:nvSpPr>
        <p:spPr>
          <a:xfrm>
            <a:off x="552450" y="1843088"/>
            <a:ext cx="5429250" cy="366713"/>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Tổng quan về BERT</a:t>
            </a:r>
            <a:endParaRPr lang="en-US" sz="2400" dirty="0"/>
          </a:p>
        </p:txBody>
      </p:sp>
      <p:sp>
        <p:nvSpPr>
          <p:cNvPr id="34" name="Text 24"/>
          <p:cNvSpPr/>
          <p:nvPr/>
        </p:nvSpPr>
        <p:spPr>
          <a:xfrm>
            <a:off x="0" y="1209675"/>
            <a:ext cx="933450" cy="366713"/>
          </a:xfrm>
          <a:prstGeom prst="rect">
            <a:avLst/>
          </a:prstGeom>
          <a:noFill/>
          <a:ln/>
        </p:spPr>
        <p:txBody>
          <a:bodyPr wrap="square" rtlCol="0" anchor="ctr"/>
          <a:lstStyle/>
          <a:p>
            <a:pPr algn="ctr" indent="0" marL="0">
              <a:lnSpc>
                <a:spcPts val="2880"/>
              </a:lnSpc>
              <a:buNone/>
            </a:pPr>
            <a:r>
              <a:rPr lang="en-US" sz="2400" b="1" spc="-36" kern="0" dirty="0">
                <a:solidFill>
                  <a:srgbClr val="2569ED">
                    <a:alpha val="99000"/>
                  </a:srgbClr>
                </a:solidFill>
                <a:latin typeface="Manrope" pitchFamily="34" charset="0"/>
                <a:ea typeface="Manrope" pitchFamily="34" charset="-122"/>
                <a:cs typeface="Manrope" pitchFamily="34" charset="-120"/>
              </a:rPr>
              <a:t>1</a:t>
            </a:r>
            <a:endParaRPr lang="en-US" sz="2400" dirty="0"/>
          </a:p>
        </p:txBody>
      </p:sp>
      <p:sp>
        <p:nvSpPr>
          <p:cNvPr id="35" name="Text 25"/>
          <p:cNvSpPr/>
          <p:nvPr/>
        </p:nvSpPr>
        <p:spPr>
          <a:xfrm>
            <a:off x="552450" y="1209675"/>
            <a:ext cx="4748213" cy="366713"/>
          </a:xfrm>
          <a:prstGeom prst="rect">
            <a:avLst/>
          </a:prstGeom>
          <a:noFill/>
          <a:ln/>
        </p:spPr>
        <p:txBody>
          <a:bodyPr wrap="square" rtlCol="0" anchor="ctr"/>
          <a:lstStyle/>
          <a:p>
            <a:pPr algn="l" indent="0" marL="0">
              <a:lnSpc>
                <a:spcPts val="2880"/>
              </a:lnSpc>
              <a:buNone/>
            </a:pPr>
            <a:r>
              <a:rPr lang="en-US" sz="2400" b="1" spc="-36" kern="0" dirty="0">
                <a:solidFill>
                  <a:srgbClr val="000614">
                    <a:alpha val="99000"/>
                  </a:srgbClr>
                </a:solidFill>
                <a:latin typeface="Manrope" pitchFamily="34" charset="0"/>
                <a:ea typeface="Manrope" pitchFamily="34" charset="-122"/>
                <a:cs typeface="Manrope" pitchFamily="34" charset="-120"/>
              </a:rPr>
              <a:t>Giới thiệu chung</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2995613" cy="2967514"/>
          </a:xfrm>
          <a:prstGeom prst="rect">
            <a:avLst/>
          </a:prstGeom>
          <a:noFill/>
          <a:ln/>
        </p:spPr>
      </p:sp>
      <p:sp>
        <p:nvSpPr>
          <p:cNvPr id="4" name="Shape 1"/>
          <p:cNvSpPr/>
          <p:nvPr/>
        </p:nvSpPr>
        <p:spPr>
          <a:xfrm>
            <a:off x="304800" y="4848225"/>
            <a:ext cx="8534400" cy="206935"/>
          </a:xfrm>
          <a:prstGeom prst="rect">
            <a:avLst/>
          </a:prstGeom>
          <a:noFill/>
          <a:ln/>
        </p:spPr>
      </p:sp>
      <p:sp>
        <p:nvSpPr>
          <p:cNvPr id="5" name="Shape 2"/>
          <p:cNvSpPr/>
          <p:nvPr/>
        </p:nvSpPr>
        <p:spPr>
          <a:xfrm>
            <a:off x="304800" y="4866799"/>
            <a:ext cx="148590" cy="148590"/>
          </a:xfrm>
          <a:prstGeom prst="ellipse">
            <a:avLst/>
          </a:prstGeom>
          <a:solidFill>
            <a:srgbClr val="FAFBFF"/>
          </a:solidFill>
          <a:ln/>
        </p:spPr>
      </p:sp>
      <p:sp>
        <p:nvSpPr>
          <p:cNvPr id="6" name="Shape 3"/>
          <p:cNvSpPr/>
          <p:nvPr/>
        </p:nvSpPr>
        <p:spPr>
          <a:xfrm>
            <a:off x="453386" y="4848225"/>
            <a:ext cx="206935" cy="206935"/>
          </a:xfrm>
          <a:prstGeom prst="triangle">
            <a:avLst/>
          </a:prstGeom>
          <a:solidFill>
            <a:srgbClr val="FAFBFF"/>
          </a:solidFill>
          <a:ln/>
        </p:spPr>
      </p:sp>
      <p:sp>
        <p:nvSpPr>
          <p:cNvPr id="7" name="Shape 4"/>
          <p:cNvSpPr/>
          <p:nvPr/>
        </p:nvSpPr>
        <p:spPr>
          <a:xfrm>
            <a:off x="663885" y="4872990"/>
            <a:ext cx="136208" cy="136208"/>
          </a:xfrm>
          <a:prstGeom prst="roundRect">
            <a:avLst/>
          </a:prstGeom>
          <a:solidFill>
            <a:srgbClr val="FAFBFF"/>
          </a:solidFill>
          <a:ln/>
        </p:spPr>
      </p:sp>
      <p:sp>
        <p:nvSpPr>
          <p:cNvPr id="8" name="Shape 5"/>
          <p:cNvSpPr/>
          <p:nvPr/>
        </p:nvSpPr>
        <p:spPr>
          <a:xfrm>
            <a:off x="342900" y="781050"/>
            <a:ext cx="2995613" cy="1059894"/>
          </a:xfrm>
          <a:prstGeom prst="rect">
            <a:avLst/>
          </a:prstGeom>
          <a:noFill/>
          <a:ln/>
        </p:spPr>
      </p:sp>
      <p:sp>
        <p:nvSpPr>
          <p:cNvPr id="9" name="Shape 6"/>
          <p:cNvSpPr/>
          <p:nvPr/>
        </p:nvSpPr>
        <p:spPr>
          <a:xfrm>
            <a:off x="342900" y="2002869"/>
            <a:ext cx="2995613" cy="1745694"/>
          </a:xfrm>
          <a:prstGeom prst="rect">
            <a:avLst/>
          </a:prstGeom>
          <a:noFill/>
          <a:ln/>
        </p:spPr>
      </p:sp>
      <p:pic>
        <p:nvPicPr>
          <p:cNvPr id="10"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1" name="Image 1" descr="preencoded.png">    </p:cNvPr>
          <p:cNvPicPr>
            <a:picLocks noChangeAspect="1"/>
          </p:cNvPicPr>
          <p:nvPr/>
        </p:nvPicPr>
        <p:blipFill>
          <a:blip r:embed="rId2"/>
          <a:stretch>
            <a:fillRect/>
          </a:stretch>
        </p:blipFill>
        <p:spPr>
          <a:xfrm>
            <a:off x="3333750" y="76200"/>
            <a:ext cx="4271963" cy="2257425"/>
          </a:xfrm>
          <a:prstGeom prst="rect">
            <a:avLst/>
          </a:prstGeom>
        </p:spPr>
      </p:pic>
      <p:pic>
        <p:nvPicPr>
          <p:cNvPr id="12" name="Image 2" descr="preencoded.png">    </p:cNvPr>
          <p:cNvPicPr>
            <a:picLocks noChangeAspect="1"/>
          </p:cNvPicPr>
          <p:nvPr/>
        </p:nvPicPr>
        <p:blipFill>
          <a:blip r:embed="rId3"/>
          <a:stretch>
            <a:fillRect/>
          </a:stretch>
        </p:blipFill>
        <p:spPr>
          <a:xfrm>
            <a:off x="3333750" y="2405063"/>
            <a:ext cx="4267200" cy="2281238"/>
          </a:xfrm>
          <a:prstGeom prst="rect">
            <a:avLst/>
          </a:prstGeom>
        </p:spPr>
      </p:pic>
      <p:pic>
        <p:nvPicPr>
          <p:cNvPr id="13" name="Image 3" descr="preencoded.png">    </p:cNvPr>
          <p:cNvPicPr>
            <a:picLocks noChangeAspect="1"/>
          </p:cNvPicPr>
          <p:nvPr/>
        </p:nvPicPr>
        <p:blipFill>
          <a:blip r:embed="rId4"/>
          <a:stretch>
            <a:fillRect/>
          </a:stretch>
        </p:blipFill>
        <p:spPr>
          <a:xfrm>
            <a:off x="7653337" y="495300"/>
            <a:ext cx="1338263" cy="923925"/>
          </a:xfrm>
          <a:prstGeom prst="rect">
            <a:avLst/>
          </a:prstGeom>
        </p:spPr>
      </p:pic>
      <p:pic>
        <p:nvPicPr>
          <p:cNvPr id="14" name="Image 4" descr="preencoded.png">    </p:cNvPr>
          <p:cNvPicPr>
            <a:picLocks noChangeAspect="1"/>
          </p:cNvPicPr>
          <p:nvPr/>
        </p:nvPicPr>
        <p:blipFill>
          <a:blip r:embed="rId5"/>
          <a:stretch>
            <a:fillRect/>
          </a:stretch>
        </p:blipFill>
        <p:spPr>
          <a:xfrm>
            <a:off x="7634288" y="2686050"/>
            <a:ext cx="1423988" cy="1281113"/>
          </a:xfrm>
          <a:prstGeom prst="rect">
            <a:avLst/>
          </a:prstGeom>
        </p:spPr>
      </p:pic>
      <p:sp>
        <p:nvSpPr>
          <p:cNvPr id="15" name="Text 7"/>
          <p:cNvSpPr/>
          <p:nvPr/>
        </p:nvSpPr>
        <p:spPr>
          <a:xfrm>
            <a:off x="342900" y="342900"/>
            <a:ext cx="2809875"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Kết quả thí nghiệm</a:t>
            </a:r>
            <a:endParaRPr lang="en-US" sz="1800" dirty="0"/>
          </a:p>
        </p:txBody>
      </p:sp>
      <p:sp>
        <p:nvSpPr>
          <p:cNvPr id="16" name="Text 8"/>
          <p:cNvSpPr/>
          <p:nvPr/>
        </p:nvSpPr>
        <p:spPr>
          <a:xfrm>
            <a:off x="7677150" y="252413"/>
            <a:ext cx="1795463" cy="171450"/>
          </a:xfrm>
          <a:prstGeom prst="rect">
            <a:avLst/>
          </a:prstGeom>
          <a:noFill/>
          <a:ln/>
        </p:spPr>
        <p:txBody>
          <a:bodyPr wrap="square" rtlCol="0" anchor="ctr"/>
          <a:lstStyle/>
          <a:p>
            <a:pPr algn="l" indent="0" marL="0">
              <a:lnSpc>
                <a:spcPts val="1350"/>
              </a:lnSpc>
              <a:buNone/>
            </a:pPr>
            <a:r>
              <a:rPr lang="en-US" sz="900" b="1" spc="-13" kern="0" dirty="0">
                <a:solidFill>
                  <a:srgbClr val="000614">
                    <a:alpha val="99000"/>
                  </a:srgbClr>
                </a:solidFill>
                <a:latin typeface="Manrope" pitchFamily="34" charset="0"/>
                <a:ea typeface="Manrope" pitchFamily="34" charset="-122"/>
                <a:cs typeface="Manrope" pitchFamily="34" charset="-120"/>
              </a:rPr>
              <a:t>Normalized distribution</a:t>
            </a:r>
            <a:endParaRPr lang="en-US" sz="900" dirty="0"/>
          </a:p>
        </p:txBody>
      </p:sp>
      <p:sp>
        <p:nvSpPr>
          <p:cNvPr id="17" name="Text 9"/>
          <p:cNvSpPr/>
          <p:nvPr/>
        </p:nvSpPr>
        <p:spPr>
          <a:xfrm>
            <a:off x="7653337" y="2443163"/>
            <a:ext cx="1795463" cy="171450"/>
          </a:xfrm>
          <a:prstGeom prst="rect">
            <a:avLst/>
          </a:prstGeom>
          <a:noFill/>
          <a:ln/>
        </p:spPr>
        <p:txBody>
          <a:bodyPr wrap="square" rtlCol="0" anchor="ctr"/>
          <a:lstStyle/>
          <a:p>
            <a:pPr algn="l" indent="0" marL="0">
              <a:lnSpc>
                <a:spcPts val="1350"/>
              </a:lnSpc>
              <a:buNone/>
            </a:pPr>
            <a:r>
              <a:rPr lang="en-US" sz="900" b="1" spc="-13" kern="0" dirty="0">
                <a:solidFill>
                  <a:srgbClr val="000614">
                    <a:alpha val="99000"/>
                  </a:srgbClr>
                </a:solidFill>
                <a:latin typeface="Manrope" pitchFamily="34" charset="0"/>
                <a:ea typeface="Manrope" pitchFamily="34" charset="-122"/>
                <a:cs typeface="Manrope" pitchFamily="34" charset="-120"/>
              </a:rPr>
              <a:t>Normalized distribution</a:t>
            </a:r>
            <a:endParaRPr lang="en-US" sz="900" dirty="0"/>
          </a:p>
        </p:txBody>
      </p:sp>
      <p:sp>
        <p:nvSpPr>
          <p:cNvPr id="18"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9" name="Text 11"/>
          <p:cNvSpPr/>
          <p:nvPr/>
        </p:nvSpPr>
        <p:spPr>
          <a:xfrm>
            <a:off x="342900" y="2002869"/>
            <a:ext cx="2452688" cy="49530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Categories by High Traffic Status</a:t>
            </a:r>
            <a:endParaRPr lang="en-US" sz="1500" dirty="0"/>
          </a:p>
        </p:txBody>
      </p:sp>
      <p:sp>
        <p:nvSpPr>
          <p:cNvPr id="20" name="Text 12"/>
          <p:cNvSpPr/>
          <p:nvPr/>
        </p:nvSpPr>
        <p:spPr>
          <a:xfrm>
            <a:off x="342900" y="2548414"/>
            <a:ext cx="3205163" cy="12001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Consequently, we can deduce that showcasing recipes in certain categories leads to increased traffic.</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The top three categories in terms of high traffic are "Vegetable," "Potato" and "Pork". On the other hand, the "Beverages" category appears to have the lowest traffic impact.</a:t>
            </a:r>
            <a:endParaRPr lang="en-US" sz="900" dirty="0"/>
          </a:p>
        </p:txBody>
      </p:sp>
      <p:sp>
        <p:nvSpPr>
          <p:cNvPr id="21" name="Text 13"/>
          <p:cNvSpPr/>
          <p:nvPr/>
        </p:nvSpPr>
        <p:spPr>
          <a:xfrm>
            <a:off x="342900" y="781050"/>
            <a:ext cx="2395538" cy="49530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Servings by High Traffic Status</a:t>
            </a:r>
            <a:endParaRPr lang="en-US" sz="1500" dirty="0"/>
          </a:p>
        </p:txBody>
      </p:sp>
      <p:sp>
        <p:nvSpPr>
          <p:cNvPr id="22" name="Text 14"/>
          <p:cNvSpPr/>
          <p:nvPr/>
        </p:nvSpPr>
        <p:spPr>
          <a:xfrm>
            <a:off x="342900" y="1326594"/>
            <a:ext cx="3300413" cy="5143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Both the plot and the normalized values illustrate that recipes with 6 servings exhibit a higher rate of high traffic.</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2995613" cy="3398758"/>
          </a:xfrm>
          <a:prstGeom prst="rect">
            <a:avLst/>
          </a:prstGeom>
          <a:noFill/>
          <a:ln/>
        </p:spPr>
      </p:sp>
      <p:sp>
        <p:nvSpPr>
          <p:cNvPr id="4" name="Shape 1"/>
          <p:cNvSpPr/>
          <p:nvPr/>
        </p:nvSpPr>
        <p:spPr>
          <a:xfrm>
            <a:off x="304800" y="4848225"/>
            <a:ext cx="8534400" cy="206935"/>
          </a:xfrm>
          <a:prstGeom prst="rect">
            <a:avLst/>
          </a:prstGeom>
          <a:noFill/>
          <a:ln/>
        </p:spPr>
      </p:sp>
      <p:sp>
        <p:nvSpPr>
          <p:cNvPr id="5" name="Shape 2"/>
          <p:cNvSpPr/>
          <p:nvPr/>
        </p:nvSpPr>
        <p:spPr>
          <a:xfrm>
            <a:off x="304800" y="4866799"/>
            <a:ext cx="148590" cy="148590"/>
          </a:xfrm>
          <a:prstGeom prst="ellipse">
            <a:avLst/>
          </a:prstGeom>
          <a:solidFill>
            <a:srgbClr val="FAFBFF"/>
          </a:solidFill>
          <a:ln/>
        </p:spPr>
      </p:sp>
      <p:sp>
        <p:nvSpPr>
          <p:cNvPr id="6" name="Shape 3"/>
          <p:cNvSpPr/>
          <p:nvPr/>
        </p:nvSpPr>
        <p:spPr>
          <a:xfrm>
            <a:off x="453390" y="4848225"/>
            <a:ext cx="206935" cy="206935"/>
          </a:xfrm>
          <a:prstGeom prst="triangle">
            <a:avLst/>
          </a:prstGeom>
          <a:solidFill>
            <a:srgbClr val="FAFBFF"/>
          </a:solidFill>
          <a:ln/>
        </p:spPr>
      </p:sp>
      <p:sp>
        <p:nvSpPr>
          <p:cNvPr id="7" name="Shape 4"/>
          <p:cNvSpPr/>
          <p:nvPr/>
        </p:nvSpPr>
        <p:spPr>
          <a:xfrm>
            <a:off x="663892" y="4872990"/>
            <a:ext cx="136208" cy="136208"/>
          </a:xfrm>
          <a:prstGeom prst="roundRect">
            <a:avLst/>
          </a:prstGeom>
          <a:solidFill>
            <a:srgbClr val="FAFBFF"/>
          </a:solidFill>
          <a:ln/>
        </p:spPr>
      </p:sp>
      <p:sp>
        <p:nvSpPr>
          <p:cNvPr id="8" name="Shape 5"/>
          <p:cNvSpPr/>
          <p:nvPr/>
        </p:nvSpPr>
        <p:spPr>
          <a:xfrm>
            <a:off x="342900" y="781050"/>
            <a:ext cx="2995613" cy="2172176"/>
          </a:xfrm>
          <a:prstGeom prst="rect">
            <a:avLst/>
          </a:prstGeom>
          <a:noFill/>
          <a:ln/>
        </p:spPr>
      </p:sp>
      <p:sp>
        <p:nvSpPr>
          <p:cNvPr id="9" name="Shape 6"/>
          <p:cNvSpPr/>
          <p:nvPr/>
        </p:nvSpPr>
        <p:spPr>
          <a:xfrm>
            <a:off x="342900" y="3072289"/>
            <a:ext cx="2995613" cy="1107519"/>
          </a:xfrm>
          <a:prstGeom prst="rect">
            <a:avLst/>
          </a:prstGeom>
          <a:noFill/>
          <a:ln/>
        </p:spPr>
      </p:sp>
      <p:pic>
        <p:nvPicPr>
          <p:cNvPr id="10"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1" name="Image 1" descr="preencoded.png">    </p:cNvPr>
          <p:cNvPicPr>
            <a:picLocks noChangeAspect="1"/>
          </p:cNvPicPr>
          <p:nvPr/>
        </p:nvPicPr>
        <p:blipFill>
          <a:blip r:embed="rId2"/>
          <a:stretch>
            <a:fillRect/>
          </a:stretch>
        </p:blipFill>
        <p:spPr>
          <a:xfrm>
            <a:off x="4657725" y="133350"/>
            <a:ext cx="4357688" cy="2185988"/>
          </a:xfrm>
          <a:prstGeom prst="rect">
            <a:avLst/>
          </a:prstGeom>
        </p:spPr>
      </p:pic>
      <p:pic>
        <p:nvPicPr>
          <p:cNvPr id="12" name="Image 2" descr="preencoded.png">    </p:cNvPr>
          <p:cNvPicPr>
            <a:picLocks noChangeAspect="1"/>
          </p:cNvPicPr>
          <p:nvPr/>
        </p:nvPicPr>
        <p:blipFill>
          <a:blip r:embed="rId3"/>
          <a:stretch>
            <a:fillRect/>
          </a:stretch>
        </p:blipFill>
        <p:spPr>
          <a:xfrm>
            <a:off x="4643438" y="2428875"/>
            <a:ext cx="4371975" cy="2162175"/>
          </a:xfrm>
          <a:prstGeom prst="rect">
            <a:avLst/>
          </a:prstGeom>
        </p:spPr>
      </p:pic>
      <p:pic>
        <p:nvPicPr>
          <p:cNvPr id="13" name="Image 3" descr="preencoded.png">    </p:cNvPr>
          <p:cNvPicPr>
            <a:picLocks noChangeAspect="1"/>
          </p:cNvPicPr>
          <p:nvPr/>
        </p:nvPicPr>
        <p:blipFill>
          <a:blip r:embed="rId4"/>
          <a:stretch>
            <a:fillRect/>
          </a:stretch>
        </p:blipFill>
        <p:spPr>
          <a:xfrm>
            <a:off x="342900" y="2367439"/>
            <a:ext cx="2509838" cy="586264"/>
          </a:xfrm>
          <a:prstGeom prst="rect">
            <a:avLst/>
          </a:prstGeom>
        </p:spPr>
      </p:pic>
      <p:sp>
        <p:nvSpPr>
          <p:cNvPr id="14" name="Text 7"/>
          <p:cNvSpPr/>
          <p:nvPr/>
        </p:nvSpPr>
        <p:spPr>
          <a:xfrm>
            <a:off x="342900" y="342900"/>
            <a:ext cx="2809875"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Kết quả thí nghiệm</a:t>
            </a:r>
            <a:endParaRPr lang="en-US" sz="1800" dirty="0"/>
          </a:p>
        </p:txBody>
      </p:sp>
      <p:sp>
        <p:nvSpPr>
          <p:cNvPr id="15" name="Text 8"/>
          <p:cNvSpPr/>
          <p:nvPr/>
        </p:nvSpPr>
        <p:spPr>
          <a:xfrm>
            <a:off x="8229600" y="4865967"/>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6" name="Text 9"/>
          <p:cNvSpPr/>
          <p:nvPr/>
        </p:nvSpPr>
        <p:spPr>
          <a:xfrm>
            <a:off x="342900" y="3072289"/>
            <a:ext cx="3452813"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Yeo-Johnson Transformation</a:t>
            </a:r>
            <a:endParaRPr lang="en-US" sz="1200" dirty="0"/>
          </a:p>
        </p:txBody>
      </p:sp>
      <p:sp>
        <p:nvSpPr>
          <p:cNvPr id="17" name="Text 10"/>
          <p:cNvSpPr/>
          <p:nvPr/>
        </p:nvSpPr>
        <p:spPr>
          <a:xfrm>
            <a:off x="342900" y="3322559"/>
            <a:ext cx="4581525" cy="857250"/>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As anticipated, there are no concerns with respect to low values; however, certain high values require attention. Various techniques are available to address this issue.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Through experimentation with diverse transformation methods including Logarithmic Transformation, Square Root Transformation, Yeo-Johnson Transformation, and Box-Cox Transformation, it has been determined that the Yeo-Johnson Transformation is the most effective approach.</a:t>
            </a:r>
            <a:endParaRPr lang="en-US" sz="750" dirty="0"/>
          </a:p>
        </p:txBody>
      </p:sp>
      <p:sp>
        <p:nvSpPr>
          <p:cNvPr id="18" name="Text 11"/>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Computing Interquartile Range (IQR)</a:t>
            </a:r>
            <a:endParaRPr lang="en-US" sz="1200" dirty="0"/>
          </a:p>
        </p:txBody>
      </p:sp>
      <p:sp>
        <p:nvSpPr>
          <p:cNvPr id="19" name="Text 12"/>
          <p:cNvSpPr/>
          <p:nvPr/>
        </p:nvSpPr>
        <p:spPr>
          <a:xfrm>
            <a:off x="342900" y="1031320"/>
            <a:ext cx="4567238" cy="1285875"/>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Addressing this problem involves leveraging binary classification algorithms from the realm of supervised machine learning. We have the option to select an appropriate classification model to predict the high traffic status. Viable choices include Logistic Regression, Decision Tree, Random Forest, or Support Vector Machines. For our baseline model, we'll opt for Logistic Regression, and the others will be considered for comparison.</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Before proceeding with Logistic Regression, let's tackle the issue of outliers within our dataset. To achieve this, we'll compute the Interquartile Range (IQR) for each column and subsequently determine the upper and lower boundaries to manage the outliers more effectively.</a:t>
            </a:r>
            <a:endParaRPr lang="en-US" sz="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0" y="4762500"/>
            <a:ext cx="9144000" cy="381000"/>
          </a:xfrm>
          <a:prstGeom prst="rect">
            <a:avLst/>
          </a:prstGeom>
          <a:solidFill>
            <a:srgbClr val="000614"/>
          </a:solidFill>
          <a:ln/>
        </p:spPr>
      </p:sp>
      <p:sp>
        <p:nvSpPr>
          <p:cNvPr id="4" name="Shape 1"/>
          <p:cNvSpPr/>
          <p:nvPr/>
        </p:nvSpPr>
        <p:spPr>
          <a:xfrm>
            <a:off x="304800" y="4848225"/>
            <a:ext cx="8534400" cy="206935"/>
          </a:xfrm>
          <a:prstGeom prst="rect">
            <a:avLst/>
          </a:prstGeom>
          <a:noFill/>
          <a:ln/>
        </p:spPr>
      </p:sp>
      <p:sp>
        <p:nvSpPr>
          <p:cNvPr id="5" name="Shape 2"/>
          <p:cNvSpPr/>
          <p:nvPr/>
        </p:nvSpPr>
        <p:spPr>
          <a:xfrm>
            <a:off x="342900" y="771525"/>
            <a:ext cx="7543800" cy="3400425"/>
          </a:xfrm>
          <a:prstGeom prst="rect">
            <a:avLst/>
          </a:prstGeom>
          <a:noFill/>
          <a:ln/>
        </p:spPr>
      </p:sp>
      <p:sp>
        <p:nvSpPr>
          <p:cNvPr id="6" name="Shape 3"/>
          <p:cNvSpPr/>
          <p:nvPr/>
        </p:nvSpPr>
        <p:spPr>
          <a:xfrm>
            <a:off x="304800" y="4866799"/>
            <a:ext cx="148590" cy="148590"/>
          </a:xfrm>
          <a:prstGeom prst="ellipse">
            <a:avLst/>
          </a:prstGeom>
          <a:solidFill>
            <a:srgbClr val="FAFBFF"/>
          </a:solidFill>
          <a:ln/>
        </p:spPr>
      </p:sp>
      <p:sp>
        <p:nvSpPr>
          <p:cNvPr id="7" name="Shape 4"/>
          <p:cNvSpPr/>
          <p:nvPr/>
        </p:nvSpPr>
        <p:spPr>
          <a:xfrm>
            <a:off x="453390" y="4848225"/>
            <a:ext cx="206935" cy="206935"/>
          </a:xfrm>
          <a:prstGeom prst="triangle">
            <a:avLst/>
          </a:prstGeom>
          <a:solidFill>
            <a:srgbClr val="FAFBFF"/>
          </a:solidFill>
          <a:ln/>
        </p:spPr>
      </p:sp>
      <p:sp>
        <p:nvSpPr>
          <p:cNvPr id="8" name="Shape 5"/>
          <p:cNvSpPr/>
          <p:nvPr/>
        </p:nvSpPr>
        <p:spPr>
          <a:xfrm>
            <a:off x="663892" y="4872990"/>
            <a:ext cx="136208" cy="136208"/>
          </a:xfrm>
          <a:prstGeom prst="roundRect">
            <a:avLst/>
          </a:prstGeom>
          <a:solidFill>
            <a:srgbClr val="FAFBFF"/>
          </a:solidFill>
          <a:ln/>
        </p:spPr>
      </p:sp>
      <p:sp>
        <p:nvSpPr>
          <p:cNvPr id="9" name="Text 6"/>
          <p:cNvSpPr/>
          <p:nvPr/>
        </p:nvSpPr>
        <p:spPr>
          <a:xfrm>
            <a:off x="342900" y="342900"/>
            <a:ext cx="1681163"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Kết luận</a:t>
            </a:r>
            <a:endParaRPr lang="en-US" sz="1800" dirty="0"/>
          </a:p>
        </p:txBody>
      </p:sp>
      <p:sp>
        <p:nvSpPr>
          <p:cNvPr id="10" name="Text 7"/>
          <p:cNvSpPr/>
          <p:nvPr/>
        </p:nvSpPr>
        <p:spPr>
          <a:xfrm>
            <a:off x="800100" y="4362450"/>
            <a:ext cx="5181447" cy="171450"/>
          </a:xfrm>
          <a:prstGeom prst="rect">
            <a:avLst/>
          </a:prstGeom>
          <a:noFill/>
          <a:ln/>
        </p:spPr>
        <p:txBody>
          <a:bodyPr wrap="square" rtlCol="0" anchor="ctr"/>
          <a:lstStyle/>
          <a:p>
            <a:pPr algn="l" indent="0" marL="0">
              <a:lnSpc>
                <a:spcPts val="1350"/>
              </a:lnSpc>
              <a:buNone/>
            </a:pPr>
            <a:r>
              <a:rPr lang="en-US" sz="900" spc="-13" kern="0" dirty="0">
                <a:solidFill>
                  <a:srgbClr val="000614">
                    <a:alpha val="99000"/>
                  </a:srgbClr>
                </a:solidFill>
                <a:latin typeface="Manrope" pitchFamily="34" charset="0"/>
                <a:ea typeface="Manrope" pitchFamily="34" charset="-122"/>
                <a:cs typeface="Manrope" pitchFamily="34" charset="-120"/>
              </a:rPr>
              <a:t> </a:t>
            </a:r>
            <a:endParaRPr lang="en-US" sz="900" dirty="0"/>
          </a:p>
        </p:txBody>
      </p:sp>
      <p:sp>
        <p:nvSpPr>
          <p:cNvPr id="11" name="Text 8"/>
          <p:cNvSpPr/>
          <p:nvPr/>
        </p:nvSpPr>
        <p:spPr>
          <a:xfrm>
            <a:off x="342900" y="771525"/>
            <a:ext cx="8001000" cy="34004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In summary, our endeavors encompassed the development and evaluation of multiple models to attain our objective. Among the array of models created, the logistic regression model emerged as the most effective performer. This underscores that the logistic regression model is the optimal choice for predicting high traffic recipes and achieving an 80% accuracy in this prediction.</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Taking a business perspective into account, predicting a high-traffic recipe as low traffic is a more significant error than the opposite scenario. Hence, our primary focus is on model precision, as an erroneous prediction of low traffic for a potentially high-traffic recipe can lead to substantial losses for the business.</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Furthermore, we introduced a bespoke Key Performance Indicator (KPI) named "High Traffic Conversion Rate." Its value was derived from our baseline model outcomes. We then employed this KPI to facilitate comparisons among the developed models.</a:t>
            </a:r>
            <a:endParaRPr lang="en-US" sz="1050" dirty="0"/>
          </a:p>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Through exploratory analysis, we excavated specific recipe categories that consistently yield high or low traffic. Specifically, recipes categorized as "Vegetable" "Potato", or "Pork" tend to generate high traffic, making them recommended candidates for inclusion on the website. Conversely, recipes categorized as "Beverages" typically result in low traffic, suggesting they should not be featured on the platform.</a:t>
            </a:r>
            <a:endParaRPr lang="en-US" sz="1050" dirty="0"/>
          </a:p>
        </p:txBody>
      </p:sp>
      <p:sp>
        <p:nvSpPr>
          <p:cNvPr id="12" name="Text 9"/>
          <p:cNvSpPr/>
          <p:nvPr/>
        </p:nvSpPr>
        <p:spPr>
          <a:xfrm>
            <a:off x="8229600" y="4865967"/>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4291013" y="2811770"/>
            <a:ext cx="167566" cy="167566"/>
          </a:xfrm>
          <a:prstGeom prst="ellipse">
            <a:avLst/>
          </a:prstGeom>
          <a:solidFill>
            <a:srgbClr val="00CEFF"/>
          </a:solidFill>
          <a:ln/>
        </p:spPr>
      </p:sp>
      <p:sp>
        <p:nvSpPr>
          <p:cNvPr id="4" name="Shape 1"/>
          <p:cNvSpPr/>
          <p:nvPr/>
        </p:nvSpPr>
        <p:spPr>
          <a:xfrm>
            <a:off x="4458574" y="2790825"/>
            <a:ext cx="233362" cy="233362"/>
          </a:xfrm>
          <a:prstGeom prst="triangle">
            <a:avLst/>
          </a:prstGeom>
          <a:solidFill>
            <a:srgbClr val="2569ED"/>
          </a:solidFill>
          <a:ln/>
        </p:spPr>
      </p:sp>
      <p:sp>
        <p:nvSpPr>
          <p:cNvPr id="5" name="Shape 2"/>
          <p:cNvSpPr/>
          <p:nvPr/>
        </p:nvSpPr>
        <p:spPr>
          <a:xfrm>
            <a:off x="4695965" y="2818752"/>
            <a:ext cx="153603" cy="153603"/>
          </a:xfrm>
          <a:prstGeom prst="roundRect">
            <a:avLst/>
          </a:prstGeom>
          <a:solidFill>
            <a:srgbClr val="EDB842"/>
          </a:solidFill>
          <a:ln/>
        </p:spPr>
      </p:sp>
      <p:sp>
        <p:nvSpPr>
          <p:cNvPr id="6" name="Text 3"/>
          <p:cNvSpPr/>
          <p:nvPr/>
        </p:nvSpPr>
        <p:spPr>
          <a:xfrm>
            <a:off x="3395663" y="2124075"/>
            <a:ext cx="2809875" cy="547688"/>
          </a:xfrm>
          <a:prstGeom prst="rect">
            <a:avLst/>
          </a:prstGeom>
          <a:noFill/>
          <a:ln/>
        </p:spPr>
        <p:txBody>
          <a:bodyPr wrap="square" rtlCol="0" anchor="ctr"/>
          <a:lstStyle/>
          <a:p>
            <a:pPr algn="ctr" indent="0" marL="0">
              <a:lnSpc>
                <a:spcPts val="4320"/>
              </a:lnSpc>
              <a:buNone/>
            </a:pPr>
            <a:r>
              <a:rPr lang="en-US" sz="3600" b="1" spc="-72" kern="0" dirty="0">
                <a:solidFill>
                  <a:srgbClr val="2569ED">
                    <a:alpha val="99000"/>
                  </a:srgbClr>
                </a:solidFill>
                <a:latin typeface="Manrope" pitchFamily="34" charset="0"/>
                <a:ea typeface="Manrope" pitchFamily="34" charset="-122"/>
                <a:cs typeface="Manrope" pitchFamily="34" charset="-120"/>
              </a:rPr>
              <a:t>Thank you!</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3914775" cy="3805714"/>
          </a:xfrm>
          <a:prstGeom prst="rect">
            <a:avLst/>
          </a:prstGeom>
          <a:noFill/>
          <a:ln/>
        </p:spPr>
      </p:sp>
      <p:sp>
        <p:nvSpPr>
          <p:cNvPr id="4" name="Shape 1"/>
          <p:cNvSpPr/>
          <p:nvPr/>
        </p:nvSpPr>
        <p:spPr>
          <a:xfrm>
            <a:off x="4471988" y="752475"/>
            <a:ext cx="3500438" cy="3210401"/>
          </a:xfrm>
          <a:prstGeom prst="rect">
            <a:avLst/>
          </a:prstGeom>
          <a:noFill/>
          <a:ln/>
        </p:spPr>
      </p:sp>
      <p:sp>
        <p:nvSpPr>
          <p:cNvPr id="5" name="Shape 2"/>
          <p:cNvSpPr/>
          <p:nvPr/>
        </p:nvSpPr>
        <p:spPr>
          <a:xfrm>
            <a:off x="304800" y="4848225"/>
            <a:ext cx="8534400" cy="206935"/>
          </a:xfrm>
          <a:prstGeom prst="rect">
            <a:avLst/>
          </a:prstGeom>
          <a:noFill/>
          <a:ln/>
        </p:spPr>
      </p:sp>
      <p:sp>
        <p:nvSpPr>
          <p:cNvPr id="6" name="Shape 3"/>
          <p:cNvSpPr/>
          <p:nvPr/>
        </p:nvSpPr>
        <p:spPr>
          <a:xfrm>
            <a:off x="304800" y="4866799"/>
            <a:ext cx="148590" cy="148590"/>
          </a:xfrm>
          <a:prstGeom prst="ellipse">
            <a:avLst/>
          </a:prstGeom>
          <a:solidFill>
            <a:srgbClr val="FAFBFF"/>
          </a:solidFill>
          <a:ln/>
        </p:spPr>
      </p:sp>
      <p:sp>
        <p:nvSpPr>
          <p:cNvPr id="7" name="Shape 4"/>
          <p:cNvSpPr/>
          <p:nvPr/>
        </p:nvSpPr>
        <p:spPr>
          <a:xfrm>
            <a:off x="453391" y="4848225"/>
            <a:ext cx="206935" cy="206935"/>
          </a:xfrm>
          <a:prstGeom prst="triangle">
            <a:avLst/>
          </a:prstGeom>
          <a:solidFill>
            <a:srgbClr val="FAFBFF"/>
          </a:solidFill>
          <a:ln/>
        </p:spPr>
      </p:sp>
      <p:sp>
        <p:nvSpPr>
          <p:cNvPr id="8" name="Shape 5"/>
          <p:cNvSpPr/>
          <p:nvPr/>
        </p:nvSpPr>
        <p:spPr>
          <a:xfrm>
            <a:off x="663892" y="4872990"/>
            <a:ext cx="136208" cy="136208"/>
          </a:xfrm>
          <a:prstGeom prst="roundRect">
            <a:avLst/>
          </a:prstGeom>
          <a:solidFill>
            <a:srgbClr val="FAFBFF"/>
          </a:solidFill>
          <a:ln/>
        </p:spPr>
      </p:sp>
      <p:sp>
        <p:nvSpPr>
          <p:cNvPr id="9" name="Shape 6"/>
          <p:cNvSpPr/>
          <p:nvPr/>
        </p:nvSpPr>
        <p:spPr>
          <a:xfrm>
            <a:off x="4471988" y="752475"/>
            <a:ext cx="3500438" cy="3210401"/>
          </a:xfrm>
          <a:prstGeom prst="rect">
            <a:avLst/>
          </a:prstGeom>
          <a:noFill/>
          <a:ln/>
        </p:spPr>
      </p:sp>
      <p:sp>
        <p:nvSpPr>
          <p:cNvPr id="10" name="Shape 7"/>
          <p:cNvSpPr/>
          <p:nvPr/>
        </p:nvSpPr>
        <p:spPr>
          <a:xfrm>
            <a:off x="342900" y="781050"/>
            <a:ext cx="3914775" cy="3805714"/>
          </a:xfrm>
          <a:prstGeom prst="rect">
            <a:avLst/>
          </a:prstGeom>
          <a:noFill/>
          <a:ln/>
        </p:spPr>
      </p:sp>
      <p:pic>
        <p:nvPicPr>
          <p:cNvPr id="11"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2" name="Image 1" descr="preencoded.png">    </p:cNvPr>
          <p:cNvPicPr>
            <a:picLocks noChangeAspect="1"/>
          </p:cNvPicPr>
          <p:nvPr/>
        </p:nvPicPr>
        <p:blipFill>
          <a:blip r:embed="rId2"/>
          <a:stretch>
            <a:fillRect/>
          </a:stretch>
        </p:blipFill>
        <p:spPr>
          <a:xfrm>
            <a:off x="4471988" y="1002744"/>
            <a:ext cx="1509713" cy="2338388"/>
          </a:xfrm>
          <a:prstGeom prst="rect">
            <a:avLst/>
          </a:prstGeom>
        </p:spPr>
      </p:pic>
      <p:pic>
        <p:nvPicPr>
          <p:cNvPr id="13" name="Image 2" descr="preencoded.png">    </p:cNvPr>
          <p:cNvPicPr>
            <a:picLocks noChangeAspect="1"/>
          </p:cNvPicPr>
          <p:nvPr/>
        </p:nvPicPr>
        <p:blipFill>
          <a:blip r:embed="rId3"/>
          <a:stretch>
            <a:fillRect/>
          </a:stretch>
        </p:blipFill>
        <p:spPr>
          <a:xfrm>
            <a:off x="342900" y="1031319"/>
            <a:ext cx="1319213" cy="2505075"/>
          </a:xfrm>
          <a:prstGeom prst="rect">
            <a:avLst/>
          </a:prstGeom>
        </p:spPr>
      </p:pic>
      <p:sp>
        <p:nvSpPr>
          <p:cNvPr id="14" name="Text 8"/>
          <p:cNvSpPr/>
          <p:nvPr/>
        </p:nvSpPr>
        <p:spPr>
          <a:xfrm>
            <a:off x="342900" y="342900"/>
            <a:ext cx="2566988"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Giới thiệu chung</a:t>
            </a:r>
            <a:endParaRPr lang="en-US" sz="1800" dirty="0"/>
          </a:p>
        </p:txBody>
      </p:sp>
      <p:sp>
        <p:nvSpPr>
          <p:cNvPr id="15" name="Text 9"/>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6" name="Text 10"/>
          <p:cNvSpPr/>
          <p:nvPr/>
        </p:nvSpPr>
        <p:spPr>
          <a:xfrm>
            <a:off x="4471988" y="752475"/>
            <a:ext cx="3957638"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Support Vector Machines Model</a:t>
            </a:r>
            <a:endParaRPr lang="en-US" sz="1200" dirty="0"/>
          </a:p>
        </p:txBody>
      </p:sp>
      <p:sp>
        <p:nvSpPr>
          <p:cNvPr id="17" name="Text 11"/>
          <p:cNvSpPr/>
          <p:nvPr/>
        </p:nvSpPr>
        <p:spPr>
          <a:xfrm>
            <a:off x="4471988" y="3391376"/>
            <a:ext cx="3957638" cy="571500"/>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Within the Support Vector Machines (SVM) model, we encounter underfitting. This arises due to the model's inability to effectively learn from the limited training data available. The recall value being equal to 1 is indicative of the model consistently predicting 0 for all cases.</a:t>
            </a:r>
            <a:endParaRPr lang="en-US" sz="750" dirty="0"/>
          </a:p>
        </p:txBody>
      </p:sp>
      <p:sp>
        <p:nvSpPr>
          <p:cNvPr id="18" name="Text 12"/>
          <p:cNvSpPr/>
          <p:nvPr/>
        </p:nvSpPr>
        <p:spPr>
          <a:xfrm>
            <a:off x="342900" y="781050"/>
            <a:ext cx="4371975"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Random Forest Model</a:t>
            </a:r>
            <a:endParaRPr lang="en-US" sz="1200" dirty="0"/>
          </a:p>
        </p:txBody>
      </p:sp>
      <p:sp>
        <p:nvSpPr>
          <p:cNvPr id="19" name="Text 13"/>
          <p:cNvSpPr/>
          <p:nvPr/>
        </p:nvSpPr>
        <p:spPr>
          <a:xfrm>
            <a:off x="342900" y="3586639"/>
            <a:ext cx="4371975" cy="1000125"/>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Similar to the Decision Tree model, the Random Forest model, being a robust algorithm, also exhibits characteristics of overfitting. This is consistent with the explanation provided earlier for the Decision Tree model. With the precision score doesn't surpass the desired 80%, the presence of overfitting makes the Random Forest model unsuitable for use.</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In this case, even though the precision score aligns with our goal, the overfitting issue precludes us from utilizing the Random Forest model effectively.</a:t>
            </a:r>
            <a:endParaRPr lang="en-US" sz="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3667125" cy="3036808"/>
          </a:xfrm>
          <a:prstGeom prst="rect">
            <a:avLst/>
          </a:prstGeom>
          <a:noFill/>
          <a:ln/>
        </p:spPr>
      </p:sp>
      <p:sp>
        <p:nvSpPr>
          <p:cNvPr id="4" name="Shape 1"/>
          <p:cNvSpPr/>
          <p:nvPr/>
        </p:nvSpPr>
        <p:spPr>
          <a:xfrm>
            <a:off x="304800" y="4848225"/>
            <a:ext cx="8534400" cy="206935"/>
          </a:xfrm>
          <a:prstGeom prst="rect">
            <a:avLst/>
          </a:prstGeom>
          <a:noFill/>
          <a:ln/>
        </p:spPr>
      </p:sp>
      <p:sp>
        <p:nvSpPr>
          <p:cNvPr id="5" name="Text 2"/>
          <p:cNvSpPr/>
          <p:nvPr/>
        </p:nvSpPr>
        <p:spPr>
          <a:xfrm rot="5400000">
            <a:off x="6093619" y="1816894"/>
            <a:ext cx="847725" cy="1500188"/>
          </a:xfrm>
          <a:prstGeom prst="rightArrow">
            <a:avLst/>
          </a:prstGeom>
          <a:solidFill>
            <a:srgbClr val="2569ED">
              <a:alpha val="50000"/>
            </a:srgbClr>
          </a:solidFill>
          <a:ln w="12700">
            <a:solidFill>
              <a:srgbClr val="FFFFFF"/>
            </a:solidFill>
          </a:ln>
        </p:spPr>
        <p:txBody>
          <a:bodyPr wrap="square" rtlCol="0" anchor="ctr"/>
          <a:lstStyle/>
          <a:p>
            <a:pPr indent="0" marL="0">
              <a:buNone/>
            </a:pPr>
            <a:endParaRPr lang="en-US" dirty="0"/>
          </a:p>
        </p:txBody>
      </p:sp>
      <p:sp>
        <p:nvSpPr>
          <p:cNvPr id="6" name="Shape 3"/>
          <p:cNvSpPr/>
          <p:nvPr/>
        </p:nvSpPr>
        <p:spPr>
          <a:xfrm>
            <a:off x="304800" y="4866799"/>
            <a:ext cx="148590" cy="148590"/>
          </a:xfrm>
          <a:prstGeom prst="ellipse">
            <a:avLst/>
          </a:prstGeom>
          <a:solidFill>
            <a:srgbClr val="FAFBFF"/>
          </a:solidFill>
          <a:ln/>
        </p:spPr>
      </p:sp>
      <p:sp>
        <p:nvSpPr>
          <p:cNvPr id="7" name="Shape 4"/>
          <p:cNvSpPr/>
          <p:nvPr/>
        </p:nvSpPr>
        <p:spPr>
          <a:xfrm>
            <a:off x="453391" y="4848225"/>
            <a:ext cx="206935" cy="206935"/>
          </a:xfrm>
          <a:prstGeom prst="triangle">
            <a:avLst/>
          </a:prstGeom>
          <a:solidFill>
            <a:srgbClr val="FAFBFF"/>
          </a:solidFill>
          <a:ln/>
        </p:spPr>
      </p:sp>
      <p:sp>
        <p:nvSpPr>
          <p:cNvPr id="8" name="Shape 5"/>
          <p:cNvSpPr/>
          <p:nvPr/>
        </p:nvSpPr>
        <p:spPr>
          <a:xfrm>
            <a:off x="663892" y="4872990"/>
            <a:ext cx="136208" cy="136208"/>
          </a:xfrm>
          <a:prstGeom prst="roundRect">
            <a:avLst/>
          </a:prstGeom>
          <a:solidFill>
            <a:srgbClr val="FAFBFF"/>
          </a:solidFill>
          <a:ln/>
        </p:spPr>
      </p:sp>
      <p:sp>
        <p:nvSpPr>
          <p:cNvPr id="9" name="Shape 6"/>
          <p:cNvSpPr/>
          <p:nvPr/>
        </p:nvSpPr>
        <p:spPr>
          <a:xfrm>
            <a:off x="342900" y="781050"/>
            <a:ext cx="3667125" cy="812244"/>
          </a:xfrm>
          <a:prstGeom prst="rect">
            <a:avLst/>
          </a:prstGeom>
          <a:noFill/>
          <a:ln/>
        </p:spPr>
      </p:sp>
      <p:sp>
        <p:nvSpPr>
          <p:cNvPr id="10" name="Shape 7"/>
          <p:cNvSpPr/>
          <p:nvPr/>
        </p:nvSpPr>
        <p:spPr>
          <a:xfrm>
            <a:off x="342900" y="1807607"/>
            <a:ext cx="3667125" cy="1155144"/>
          </a:xfrm>
          <a:prstGeom prst="rect">
            <a:avLst/>
          </a:prstGeom>
          <a:noFill/>
          <a:ln/>
        </p:spPr>
      </p:sp>
      <p:sp>
        <p:nvSpPr>
          <p:cNvPr id="11" name="Shape 8"/>
          <p:cNvSpPr/>
          <p:nvPr/>
        </p:nvSpPr>
        <p:spPr>
          <a:xfrm>
            <a:off x="342900" y="3177064"/>
            <a:ext cx="3667125" cy="640794"/>
          </a:xfrm>
          <a:prstGeom prst="rect">
            <a:avLst/>
          </a:prstGeom>
          <a:noFill/>
          <a:ln/>
        </p:spPr>
      </p:sp>
      <p:pic>
        <p:nvPicPr>
          <p:cNvPr id="12"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3" name="Image 1" descr="preencoded.png">    </p:cNvPr>
          <p:cNvPicPr>
            <a:picLocks noChangeAspect="1"/>
          </p:cNvPicPr>
          <p:nvPr/>
        </p:nvPicPr>
        <p:blipFill>
          <a:blip r:embed="rId2"/>
          <a:stretch>
            <a:fillRect/>
          </a:stretch>
        </p:blipFill>
        <p:spPr>
          <a:xfrm>
            <a:off x="4033837" y="590550"/>
            <a:ext cx="4629150" cy="1582250"/>
          </a:xfrm>
          <a:prstGeom prst="rect">
            <a:avLst/>
          </a:prstGeom>
        </p:spPr>
      </p:pic>
      <p:pic>
        <p:nvPicPr>
          <p:cNvPr id="14" name="Image 2" descr="preencoded.png">    </p:cNvPr>
          <p:cNvPicPr>
            <a:picLocks noChangeAspect="1"/>
          </p:cNvPicPr>
          <p:nvPr/>
        </p:nvPicPr>
        <p:blipFill>
          <a:blip r:embed="rId3"/>
          <a:stretch>
            <a:fillRect/>
          </a:stretch>
        </p:blipFill>
        <p:spPr>
          <a:xfrm>
            <a:off x="4033837" y="2852738"/>
            <a:ext cx="4629150" cy="1639827"/>
          </a:xfrm>
          <a:prstGeom prst="rect">
            <a:avLst/>
          </a:prstGeom>
        </p:spPr>
      </p:pic>
      <p:sp>
        <p:nvSpPr>
          <p:cNvPr id="15" name="Text 9"/>
          <p:cNvSpPr/>
          <p:nvPr/>
        </p:nvSpPr>
        <p:spPr>
          <a:xfrm>
            <a:off x="342900" y="342900"/>
            <a:ext cx="2814638"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Tổng quan về BERT</a:t>
            </a:r>
            <a:endParaRPr lang="en-US" sz="1800" dirty="0"/>
          </a:p>
        </p:txBody>
      </p:sp>
      <p:sp>
        <p:nvSpPr>
          <p:cNvPr id="16"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7" name="Text 11"/>
          <p:cNvSpPr/>
          <p:nvPr/>
        </p:nvSpPr>
        <p:spPr>
          <a:xfrm>
            <a:off x="342900" y="3177064"/>
            <a:ext cx="4124325"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Dropping all rows with missing values</a:t>
            </a:r>
            <a:endParaRPr lang="en-US" sz="1500" dirty="0"/>
          </a:p>
        </p:txBody>
      </p:sp>
      <p:sp>
        <p:nvSpPr>
          <p:cNvPr id="18" name="Text 12"/>
          <p:cNvSpPr/>
          <p:nvPr/>
        </p:nvSpPr>
        <p:spPr>
          <a:xfrm>
            <a:off x="342900" y="3474958"/>
            <a:ext cx="4124325" cy="34290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Checking missing numbers for each column</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Dropping missing values</a:t>
            </a:r>
            <a:endParaRPr lang="en-US" sz="900" dirty="0"/>
          </a:p>
        </p:txBody>
      </p:sp>
      <p:sp>
        <p:nvSpPr>
          <p:cNvPr id="19" name="Text 13"/>
          <p:cNvSpPr/>
          <p:nvPr/>
        </p:nvSpPr>
        <p:spPr>
          <a:xfrm>
            <a:off x="342900" y="1807607"/>
            <a:ext cx="4124325"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Cleaning data and converting data type</a:t>
            </a:r>
            <a:endParaRPr lang="en-US" sz="1500" dirty="0"/>
          </a:p>
        </p:txBody>
      </p:sp>
      <p:sp>
        <p:nvSpPr>
          <p:cNvPr id="20" name="Text 14"/>
          <p:cNvSpPr/>
          <p:nvPr/>
        </p:nvSpPr>
        <p:spPr>
          <a:xfrm>
            <a:off x="342900" y="2105501"/>
            <a:ext cx="4167188" cy="8572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Checking, replacing the values of servings column and then converting data type of servings column</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Checking and replacing the values of high_traffic column, including rows with value "High" with True, and null values with False</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Converting data type of category column to category</a:t>
            </a:r>
            <a:endParaRPr lang="en-US" sz="900" dirty="0"/>
          </a:p>
        </p:txBody>
      </p:sp>
      <p:sp>
        <p:nvSpPr>
          <p:cNvPr id="21" name="Text 15"/>
          <p:cNvSpPr/>
          <p:nvPr/>
        </p:nvSpPr>
        <p:spPr>
          <a:xfrm>
            <a:off x="342900" y="781050"/>
            <a:ext cx="4124325" cy="247650"/>
          </a:xfrm>
          <a:prstGeom prst="rect">
            <a:avLst/>
          </a:prstGeom>
          <a:noFill/>
          <a:ln/>
        </p:spPr>
        <p:txBody>
          <a:bodyPr wrap="square" rtlCol="0" anchor="ctr"/>
          <a:lstStyle/>
          <a:p>
            <a:pPr algn="l" indent="0" marL="0">
              <a:lnSpc>
                <a:spcPts val="1950"/>
              </a:lnSpc>
              <a:buNone/>
            </a:pPr>
            <a:r>
              <a:rPr lang="en-US" sz="1500" b="1" spc="-22" kern="0" dirty="0">
                <a:solidFill>
                  <a:srgbClr val="000614">
                    <a:alpha val="99000"/>
                  </a:srgbClr>
                </a:solidFill>
                <a:latin typeface="Manrope" pitchFamily="34" charset="0"/>
                <a:ea typeface="Manrope" pitchFamily="34" charset="-122"/>
                <a:cs typeface="Manrope" pitchFamily="34" charset="-120"/>
              </a:rPr>
              <a:t>Importing and checking data</a:t>
            </a:r>
            <a:endParaRPr lang="en-US" sz="1500" dirty="0"/>
          </a:p>
        </p:txBody>
      </p:sp>
      <p:sp>
        <p:nvSpPr>
          <p:cNvPr id="22" name="Text 16"/>
          <p:cNvSpPr/>
          <p:nvPr/>
        </p:nvSpPr>
        <p:spPr>
          <a:xfrm>
            <a:off x="342900" y="1078944"/>
            <a:ext cx="4124325" cy="514350"/>
          </a:xfrm>
          <a:prstGeom prst="rect">
            <a:avLst/>
          </a:prstGeom>
          <a:noFill/>
          <a:ln/>
        </p:spPr>
        <p:txBody>
          <a:bodyPr wrap="square" rtlCol="0" anchor="ctr"/>
          <a:lstStyle/>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Reading data file and convert it into the data frame</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Checking some first rows of the data frame</a:t>
            </a:r>
            <a:endParaRPr lang="en-US" sz="900" dirty="0"/>
          </a:p>
          <a:p>
            <a:pPr algn="l" marL="342900" indent="-342900">
              <a:lnSpc>
                <a:spcPts val="1350"/>
              </a:lnSpc>
              <a:buSzPct val="100000"/>
              <a:buChar char="•"/>
            </a:pPr>
            <a:r>
              <a:rPr lang="en-US" sz="900" spc="-13" kern="0" dirty="0">
                <a:solidFill>
                  <a:srgbClr val="000614">
                    <a:alpha val="99000"/>
                  </a:srgbClr>
                </a:solidFill>
                <a:latin typeface="Manrope" pitchFamily="34" charset="0"/>
                <a:ea typeface="Manrope" pitchFamily="34" charset="-122"/>
                <a:cs typeface="Manrope" pitchFamily="34" charset="-120"/>
              </a:rPr>
              <a:t>Finding the duplicated recipes</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Text 1"/>
          <p:cNvSpPr/>
          <p:nvPr/>
        </p:nvSpPr>
        <p:spPr>
          <a:xfrm rot="5400000">
            <a:off x="1745456" y="1178719"/>
            <a:ext cx="847725" cy="1500188"/>
          </a:xfrm>
          <a:prstGeom prst="rightArrow">
            <a:avLst/>
          </a:prstGeom>
          <a:solidFill>
            <a:srgbClr val="2569ED">
              <a:alpha val="50000"/>
            </a:srgbClr>
          </a:solidFill>
          <a:ln w="12700">
            <a:solidFill>
              <a:srgbClr val="FFFFFF"/>
            </a:solidFill>
          </a:ln>
        </p:spPr>
        <p:txBody>
          <a:bodyPr wrap="square" rtlCol="0" anchor="ctr"/>
          <a:lstStyle/>
          <a:p>
            <a:pPr indent="0" marL="0">
              <a:buNone/>
            </a:pPr>
            <a:endParaRPr lang="en-US" dirty="0"/>
          </a:p>
        </p:txBody>
      </p:sp>
      <p:sp>
        <p:nvSpPr>
          <p:cNvPr id="5" name="Text 2"/>
          <p:cNvSpPr/>
          <p:nvPr/>
        </p:nvSpPr>
        <p:spPr>
          <a:xfrm rot="5400000">
            <a:off x="6369844" y="1531144"/>
            <a:ext cx="847725" cy="1500188"/>
          </a:xfrm>
          <a:prstGeom prst="rightArrow">
            <a:avLst/>
          </a:prstGeom>
          <a:solidFill>
            <a:srgbClr val="2569ED">
              <a:alpha val="50000"/>
            </a:srgbClr>
          </a:solidFill>
          <a:ln w="12700">
            <a:solidFill>
              <a:srgbClr val="FFFFFF"/>
            </a:solidFill>
          </a:ln>
        </p:spPr>
        <p:txBody>
          <a:bodyPr wrap="square" rtlCol="0" anchor="ctr"/>
          <a:lstStyle/>
          <a:p>
            <a:pPr indent="0" marL="0">
              <a:buNone/>
            </a:pPr>
            <a:endParaRPr lang="en-US" dirty="0"/>
          </a:p>
        </p:txBody>
      </p:sp>
      <p:sp>
        <p:nvSpPr>
          <p:cNvPr id="6" name="Shape 3"/>
          <p:cNvSpPr/>
          <p:nvPr/>
        </p:nvSpPr>
        <p:spPr>
          <a:xfrm>
            <a:off x="304800" y="4866799"/>
            <a:ext cx="148590" cy="148590"/>
          </a:xfrm>
          <a:prstGeom prst="ellipse">
            <a:avLst/>
          </a:prstGeom>
          <a:solidFill>
            <a:srgbClr val="FAFBFF"/>
          </a:solidFill>
          <a:ln/>
        </p:spPr>
      </p:sp>
      <p:sp>
        <p:nvSpPr>
          <p:cNvPr id="7" name="Shape 4"/>
          <p:cNvSpPr/>
          <p:nvPr/>
        </p:nvSpPr>
        <p:spPr>
          <a:xfrm>
            <a:off x="453391" y="4848225"/>
            <a:ext cx="206935" cy="206935"/>
          </a:xfrm>
          <a:prstGeom prst="triangle">
            <a:avLst/>
          </a:prstGeom>
          <a:solidFill>
            <a:srgbClr val="FAFBFF"/>
          </a:solidFill>
          <a:ln/>
        </p:spPr>
      </p:sp>
      <p:sp>
        <p:nvSpPr>
          <p:cNvPr id="8" name="Shape 5"/>
          <p:cNvSpPr/>
          <p:nvPr/>
        </p:nvSpPr>
        <p:spPr>
          <a:xfrm>
            <a:off x="663894" y="4872990"/>
            <a:ext cx="136208" cy="136208"/>
          </a:xfrm>
          <a:prstGeom prst="roundRect">
            <a:avLst/>
          </a:prstGeom>
          <a:solidFill>
            <a:srgbClr val="FAFBFF"/>
          </a:solidFill>
          <a:ln/>
        </p:spPr>
      </p:sp>
      <p:pic>
        <p:nvPicPr>
          <p:cNvPr id="9"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10" name="Image 1" descr="preencoded.png">    </p:cNvPr>
          <p:cNvPicPr>
            <a:picLocks noChangeAspect="1"/>
          </p:cNvPicPr>
          <p:nvPr/>
        </p:nvPicPr>
        <p:blipFill>
          <a:blip r:embed="rId2"/>
          <a:stretch>
            <a:fillRect/>
          </a:stretch>
        </p:blipFill>
        <p:spPr>
          <a:xfrm>
            <a:off x="381000" y="847725"/>
            <a:ext cx="4090987" cy="752475"/>
          </a:xfrm>
          <a:prstGeom prst="rect">
            <a:avLst/>
          </a:prstGeom>
        </p:spPr>
      </p:pic>
      <p:pic>
        <p:nvPicPr>
          <p:cNvPr id="11" name="Image 2" descr="preencoded.png">    </p:cNvPr>
          <p:cNvPicPr>
            <a:picLocks noChangeAspect="1"/>
          </p:cNvPicPr>
          <p:nvPr/>
        </p:nvPicPr>
        <p:blipFill>
          <a:blip r:embed="rId3"/>
          <a:stretch>
            <a:fillRect/>
          </a:stretch>
        </p:blipFill>
        <p:spPr>
          <a:xfrm>
            <a:off x="381000" y="2238375"/>
            <a:ext cx="4090987" cy="1166813"/>
          </a:xfrm>
          <a:prstGeom prst="rect">
            <a:avLst/>
          </a:prstGeom>
        </p:spPr>
      </p:pic>
      <p:pic>
        <p:nvPicPr>
          <p:cNvPr id="12" name="Image 3" descr="preencoded.png">    </p:cNvPr>
          <p:cNvPicPr>
            <a:picLocks noChangeAspect="1"/>
          </p:cNvPicPr>
          <p:nvPr/>
        </p:nvPicPr>
        <p:blipFill>
          <a:blip r:embed="rId4"/>
          <a:stretch>
            <a:fillRect/>
          </a:stretch>
        </p:blipFill>
        <p:spPr>
          <a:xfrm>
            <a:off x="4753245" y="309563"/>
            <a:ext cx="4086225" cy="1662113"/>
          </a:xfrm>
          <a:prstGeom prst="rect">
            <a:avLst/>
          </a:prstGeom>
        </p:spPr>
      </p:pic>
      <p:pic>
        <p:nvPicPr>
          <p:cNvPr id="13" name="Image 4" descr="preencoded.png">    </p:cNvPr>
          <p:cNvPicPr>
            <a:picLocks noChangeAspect="1"/>
          </p:cNvPicPr>
          <p:nvPr/>
        </p:nvPicPr>
        <p:blipFill>
          <a:blip r:embed="rId5"/>
          <a:stretch>
            <a:fillRect/>
          </a:stretch>
        </p:blipFill>
        <p:spPr>
          <a:xfrm>
            <a:off x="4752975" y="2266950"/>
            <a:ext cx="4086225" cy="2133600"/>
          </a:xfrm>
          <a:prstGeom prst="rect">
            <a:avLst/>
          </a:prstGeom>
        </p:spPr>
      </p:pic>
      <p:pic>
        <p:nvPicPr>
          <p:cNvPr id="14" name="Image 5" descr="preencoded.png">    </p:cNvPr>
          <p:cNvPicPr>
            <a:picLocks noChangeAspect="1"/>
          </p:cNvPicPr>
          <p:nvPr/>
        </p:nvPicPr>
        <p:blipFill>
          <a:blip r:embed="rId6"/>
          <a:stretch>
            <a:fillRect/>
          </a:stretch>
        </p:blipFill>
        <p:spPr>
          <a:xfrm>
            <a:off x="381000" y="3910013"/>
            <a:ext cx="4090987" cy="347663"/>
          </a:xfrm>
          <a:prstGeom prst="rect">
            <a:avLst/>
          </a:prstGeom>
        </p:spPr>
      </p:pic>
      <p:sp>
        <p:nvSpPr>
          <p:cNvPr id="15" name="Text 6"/>
          <p:cNvSpPr/>
          <p:nvPr/>
        </p:nvSpPr>
        <p:spPr>
          <a:xfrm>
            <a:off x="342900" y="342900"/>
            <a:ext cx="2814638"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Tổng quan về BERT</a:t>
            </a:r>
            <a:endParaRPr lang="en-US" sz="1800" dirty="0"/>
          </a:p>
        </p:txBody>
      </p:sp>
      <p:sp>
        <p:nvSpPr>
          <p:cNvPr id="16" name="Text 7"/>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91"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8" name="Image 1" descr="preencoded.png">    </p:cNvPr>
          <p:cNvPicPr>
            <a:picLocks noChangeAspect="1"/>
          </p:cNvPicPr>
          <p:nvPr/>
        </p:nvPicPr>
        <p:blipFill>
          <a:blip r:embed="rId2"/>
          <a:stretch>
            <a:fillRect/>
          </a:stretch>
        </p:blipFill>
        <p:spPr>
          <a:xfrm>
            <a:off x="1414463" y="1624013"/>
            <a:ext cx="6315075" cy="2505075"/>
          </a:xfrm>
          <a:prstGeom prst="rect">
            <a:avLst/>
          </a:prstGeom>
        </p:spPr>
      </p:pic>
      <p:sp>
        <p:nvSpPr>
          <p:cNvPr id="9" name="Text 4"/>
          <p:cNvSpPr/>
          <p:nvPr/>
        </p:nvSpPr>
        <p:spPr>
          <a:xfrm>
            <a:off x="342900" y="342900"/>
            <a:ext cx="40767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Dữ liệu sử dụng cho thí nghiệm</a:t>
            </a:r>
            <a:endParaRPr lang="en-US" sz="1800" dirty="0"/>
          </a:p>
        </p:txBody>
      </p:sp>
      <p:sp>
        <p:nvSpPr>
          <p:cNvPr id="10" name="Text 5"/>
          <p:cNvSpPr/>
          <p:nvPr/>
        </p:nvSpPr>
        <p:spPr>
          <a:xfrm>
            <a:off x="557213" y="752475"/>
            <a:ext cx="7891463" cy="671513"/>
          </a:xfrm>
          <a:prstGeom prst="rect">
            <a:avLst/>
          </a:prstGeom>
          <a:noFill/>
          <a:ln/>
        </p:spPr>
        <p:txBody>
          <a:bodyPr wrap="square" rtlCol="0" anchor="ctr"/>
          <a:lstStyle/>
          <a:p>
            <a:pPr algn="l" indent="0" marL="0">
              <a:lnSpc>
                <a:spcPts val="1755"/>
              </a:lnSpc>
              <a:buNone/>
            </a:pPr>
            <a:r>
              <a:rPr lang="en-US" sz="1350" b="1" spc="-20" kern="0" dirty="0">
                <a:solidFill>
                  <a:srgbClr val="000000">
                    <a:alpha val="99000"/>
                  </a:srgbClr>
                </a:solidFill>
                <a:latin typeface="Manrope" pitchFamily="34" charset="0"/>
                <a:ea typeface="Manrope" pitchFamily="34" charset="-122"/>
                <a:cs typeface="Manrope" pitchFamily="34" charset="-120"/>
              </a:rPr>
              <a:t>Dữ liệu được thu thập và xây dựng bởi Xiang Zhang, và từng được sử dụng trong nghiên cứu về Mạng Nơ-ron Tích Chập Cấp Độ Ký Tự cho Phân Loại Văn Bản, được công bố ở Hội thảo về Các hệ thống Nơ-ron xử lý thông tin (NIPS) năm 2015. </a:t>
            </a:r>
            <a:endParaRPr lang="en-US" sz="1350" dirty="0"/>
          </a:p>
        </p:txBody>
      </p:sp>
      <p:sp>
        <p:nvSpPr>
          <p:cNvPr id="11" name="Text 6"/>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04800" y="4848225"/>
            <a:ext cx="8534400" cy="206935"/>
          </a:xfrm>
          <a:prstGeom prst="rect">
            <a:avLst/>
          </a:prstGeom>
          <a:noFill/>
          <a:ln/>
        </p:spPr>
      </p:sp>
      <p:sp>
        <p:nvSpPr>
          <p:cNvPr id="4" name="Shape 1"/>
          <p:cNvSpPr/>
          <p:nvPr/>
        </p:nvSpPr>
        <p:spPr>
          <a:xfrm>
            <a:off x="304800" y="4866799"/>
            <a:ext cx="148590" cy="148590"/>
          </a:xfrm>
          <a:prstGeom prst="ellipse">
            <a:avLst/>
          </a:prstGeom>
          <a:solidFill>
            <a:srgbClr val="FAFBFF"/>
          </a:solidFill>
          <a:ln/>
        </p:spPr>
      </p:sp>
      <p:sp>
        <p:nvSpPr>
          <p:cNvPr id="5" name="Shape 2"/>
          <p:cNvSpPr/>
          <p:nvPr/>
        </p:nvSpPr>
        <p:spPr>
          <a:xfrm>
            <a:off x="453391" y="4848225"/>
            <a:ext cx="206935" cy="206935"/>
          </a:xfrm>
          <a:prstGeom prst="triangle">
            <a:avLst/>
          </a:prstGeom>
          <a:solidFill>
            <a:srgbClr val="FAFBFF"/>
          </a:solidFill>
          <a:ln/>
        </p:spPr>
      </p:sp>
      <p:sp>
        <p:nvSpPr>
          <p:cNvPr id="6" name="Shape 3"/>
          <p:cNvSpPr/>
          <p:nvPr/>
        </p:nvSpPr>
        <p:spPr>
          <a:xfrm>
            <a:off x="663894" y="4872990"/>
            <a:ext cx="136208" cy="136208"/>
          </a:xfrm>
          <a:prstGeom prst="roundRect">
            <a:avLst/>
          </a:prstGeom>
          <a:solidFill>
            <a:srgbClr val="FAFBFF"/>
          </a:solidFill>
          <a:ln/>
        </p:spPr>
      </p:sp>
      <p:pic>
        <p:nvPicPr>
          <p:cNvPr id="7" name="Image 0" descr="preencoded.png">    </p:cNvPr>
          <p:cNvPicPr>
            <a:picLocks noChangeAspect="1"/>
          </p:cNvPicPr>
          <p:nvPr/>
        </p:nvPicPr>
        <p:blipFill>
          <a:blip r:embed="rId1"/>
          <a:stretch>
            <a:fillRect/>
          </a:stretch>
        </p:blipFill>
        <p:spPr>
          <a:xfrm>
            <a:off x="342900" y="1004887"/>
            <a:ext cx="3000375" cy="2338388"/>
          </a:xfrm>
          <a:prstGeom prst="rect">
            <a:avLst/>
          </a:prstGeom>
        </p:spPr>
      </p:pic>
      <p:pic>
        <p:nvPicPr>
          <p:cNvPr id="8" name="Image 1" descr="preencoded.png">    </p:cNvPr>
          <p:cNvPicPr>
            <a:picLocks noChangeAspect="1"/>
          </p:cNvPicPr>
          <p:nvPr/>
        </p:nvPicPr>
        <p:blipFill>
          <a:blip r:embed="rId2"/>
          <a:stretch>
            <a:fillRect/>
          </a:stretch>
        </p:blipFill>
        <p:spPr>
          <a:xfrm>
            <a:off x="4471988" y="1004887"/>
            <a:ext cx="4529138" cy="2338388"/>
          </a:xfrm>
          <a:prstGeom prst="rect">
            <a:avLst/>
          </a:prstGeom>
        </p:spPr>
      </p:pic>
      <p:pic>
        <p:nvPicPr>
          <p:cNvPr id="9" name="Image 2" descr="preencoded.png">    </p:cNvPr>
          <p:cNvPicPr>
            <a:picLocks noChangeAspect="1"/>
          </p:cNvPicPr>
          <p:nvPr/>
        </p:nvPicPr>
        <p:blipFill>
          <a:blip r:embed="rId3"/>
          <a:stretch>
            <a:fillRect/>
          </a:stretch>
        </p:blipFill>
        <p:spPr>
          <a:xfrm>
            <a:off x="0" y="4762500"/>
            <a:ext cx="9144000" cy="381000"/>
          </a:xfrm>
          <a:prstGeom prst="rect">
            <a:avLst/>
          </a:prstGeom>
        </p:spPr>
      </p:pic>
      <p:sp>
        <p:nvSpPr>
          <p:cNvPr id="10" name="Text 4"/>
          <p:cNvSpPr/>
          <p:nvPr/>
        </p:nvSpPr>
        <p:spPr>
          <a:xfrm>
            <a:off x="342900" y="342900"/>
            <a:ext cx="40767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Dữ liệu sử dụng cho thí nghiệm</a:t>
            </a:r>
            <a:endParaRPr lang="en-US" sz="1800" dirty="0"/>
          </a:p>
        </p:txBody>
      </p:sp>
      <p:sp>
        <p:nvSpPr>
          <p:cNvPr id="11" name="Text 5"/>
          <p:cNvSpPr/>
          <p:nvPr/>
        </p:nvSpPr>
        <p:spPr>
          <a:xfrm>
            <a:off x="342900" y="781050"/>
            <a:ext cx="4371975"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Amazon Review Polarity</a:t>
            </a:r>
            <a:endParaRPr lang="en-US" sz="1200" dirty="0"/>
          </a:p>
        </p:txBody>
      </p:sp>
      <p:sp>
        <p:nvSpPr>
          <p:cNvPr id="12" name="Text 6"/>
          <p:cNvSpPr/>
          <p:nvPr/>
        </p:nvSpPr>
        <p:spPr>
          <a:xfrm>
            <a:off x="342900" y="3419951"/>
            <a:ext cx="4371975" cy="714375"/>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Dữ liệu được xây dựng bằng việc lấy các đánh giá 1 sao và 2 sao là tiêu cực (label 1), 4 sao và 5 sao là tích cực (label 2). Các đánh giá 3 sao được lược bỏ.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Mỗi label sẽ có 1.8 triệu mẫu huấn luyện và 200,000 mẫu kiểm tra tương ứng.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Dữ liệu được lưu dưới dạng .csv và bao gồm 3 cột: Class Index (cột label), Review Title, Review Text.</a:t>
            </a:r>
            <a:endParaRPr lang="en-US" sz="750" dirty="0"/>
          </a:p>
        </p:txBody>
      </p:sp>
      <p:sp>
        <p:nvSpPr>
          <p:cNvPr id="13" name="Text 7"/>
          <p:cNvSpPr/>
          <p:nvPr/>
        </p:nvSpPr>
        <p:spPr>
          <a:xfrm>
            <a:off x="4471988" y="752475"/>
            <a:ext cx="3957638"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Yahoo Answers</a:t>
            </a:r>
            <a:endParaRPr lang="en-US" sz="1200" dirty="0"/>
          </a:p>
        </p:txBody>
      </p:sp>
      <p:sp>
        <p:nvSpPr>
          <p:cNvPr id="14" name="Text 8"/>
          <p:cNvSpPr/>
          <p:nvPr/>
        </p:nvSpPr>
        <p:spPr>
          <a:xfrm>
            <a:off x="4471988" y="3391376"/>
            <a:ext cx="4795838" cy="1000125"/>
          </a:xfrm>
          <a:prstGeom prst="rect">
            <a:avLst/>
          </a:prstGeom>
          <a:noFill/>
          <a:ln/>
        </p:spPr>
        <p:txBody>
          <a:bodyPr wrap="square" rtlCol="0" anchor="ctr"/>
          <a:lstStyle/>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Dữ liệu được xây dựng với việc sử dụng 10 chủ đề chính: Văn hóa và Xã hội; Khoa học và Toán học; Sức khỏe; Giáo dục và  Tham chiếu; Máy tính và Internet; Thể thao; Kinh doanh và Tài chính; Giải trí và Âm nhạc; Gia đình và các Mối quan hệ; Chính trị.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Mỗi chủ đề bao gồm 140,000 mẫu huấn luyện và 6,000 mẫu kiểm tra tương ứng.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Dữ liệu về câu trả lời: Chỉ lấy những câu trả lời hay nhất và bám sát với chủ đề. </a:t>
            </a:r>
            <a:endParaRPr lang="en-US" sz="750" dirty="0"/>
          </a:p>
          <a:p>
            <a:pPr algn="l" marL="342900" indent="-342900">
              <a:lnSpc>
                <a:spcPts val="1125"/>
              </a:lnSpc>
              <a:buSzPct val="100000"/>
              <a:buChar char="•"/>
            </a:pPr>
            <a:r>
              <a:rPr lang="en-US" sz="750" spc="-11" kern="0" dirty="0">
                <a:solidFill>
                  <a:srgbClr val="000614">
                    <a:alpha val="99000"/>
                  </a:srgbClr>
                </a:solidFill>
                <a:latin typeface="Manrope" pitchFamily="34" charset="0"/>
                <a:ea typeface="Manrope" pitchFamily="34" charset="-122"/>
                <a:cs typeface="Manrope" pitchFamily="34" charset="-120"/>
              </a:rPr>
              <a:t>Dữ liệu được lưu dưới dạng .csv và bao gồm 4 cột: Class Index (cột label), Question Title, Question Content, Best Answer. </a:t>
            </a:r>
            <a:endParaRPr lang="en-US" sz="750" dirty="0"/>
          </a:p>
        </p:txBody>
      </p:sp>
      <p:sp>
        <p:nvSpPr>
          <p:cNvPr id="15" name="Text 9"/>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0" y="4762500"/>
            <a:ext cx="9144000" cy="381000"/>
          </a:xfrm>
          <a:prstGeom prst="rect">
            <a:avLst/>
          </a:prstGeom>
          <a:solidFill>
            <a:srgbClr val="000614"/>
          </a:solidFill>
          <a:ln/>
        </p:spPr>
      </p:sp>
      <p:sp>
        <p:nvSpPr>
          <p:cNvPr id="4" name="Shape 1"/>
          <p:cNvSpPr/>
          <p:nvPr/>
        </p:nvSpPr>
        <p:spPr>
          <a:xfrm>
            <a:off x="304800" y="4848225"/>
            <a:ext cx="8534400" cy="206935"/>
          </a:xfrm>
          <a:prstGeom prst="rect">
            <a:avLst/>
          </a:prstGeom>
          <a:noFill/>
          <a:ln/>
        </p:spPr>
      </p:sp>
      <p:sp>
        <p:nvSpPr>
          <p:cNvPr id="5" name="Shape 2"/>
          <p:cNvSpPr/>
          <p:nvPr/>
        </p:nvSpPr>
        <p:spPr>
          <a:xfrm>
            <a:off x="304800" y="4866799"/>
            <a:ext cx="148590" cy="148590"/>
          </a:xfrm>
          <a:prstGeom prst="ellipse">
            <a:avLst/>
          </a:prstGeom>
          <a:solidFill>
            <a:srgbClr val="FAFBFF"/>
          </a:solidFill>
          <a:ln/>
        </p:spPr>
      </p:sp>
      <p:sp>
        <p:nvSpPr>
          <p:cNvPr id="6" name="Shape 3"/>
          <p:cNvSpPr/>
          <p:nvPr/>
        </p:nvSpPr>
        <p:spPr>
          <a:xfrm>
            <a:off x="453391" y="4848225"/>
            <a:ext cx="206935" cy="206935"/>
          </a:xfrm>
          <a:prstGeom prst="triangle">
            <a:avLst/>
          </a:prstGeom>
          <a:solidFill>
            <a:srgbClr val="FAFBFF"/>
          </a:solidFill>
          <a:ln/>
        </p:spPr>
      </p:sp>
      <p:sp>
        <p:nvSpPr>
          <p:cNvPr id="7" name="Shape 4"/>
          <p:cNvSpPr/>
          <p:nvPr/>
        </p:nvSpPr>
        <p:spPr>
          <a:xfrm>
            <a:off x="663894" y="4872990"/>
            <a:ext cx="136208" cy="136208"/>
          </a:xfrm>
          <a:prstGeom prst="roundRect">
            <a:avLst/>
          </a:prstGeom>
          <a:solidFill>
            <a:srgbClr val="FAFBFF"/>
          </a:solidFill>
          <a:ln/>
        </p:spPr>
      </p:sp>
      <p:pic>
        <p:nvPicPr>
          <p:cNvPr id="8" name="Image 0" descr="preencoded.png">    </p:cNvPr>
          <p:cNvPicPr>
            <a:picLocks noChangeAspect="1"/>
          </p:cNvPicPr>
          <p:nvPr/>
        </p:nvPicPr>
        <p:blipFill>
          <a:blip r:embed="rId1"/>
          <a:stretch>
            <a:fillRect/>
          </a:stretch>
        </p:blipFill>
        <p:spPr>
          <a:xfrm>
            <a:off x="1543050" y="3467100"/>
            <a:ext cx="2500313" cy="390525"/>
          </a:xfrm>
          <a:prstGeom prst="rect">
            <a:avLst/>
          </a:prstGeom>
        </p:spPr>
      </p:pic>
      <p:sp>
        <p:nvSpPr>
          <p:cNvPr id="9" name="Text 5"/>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0" name="Text 6"/>
          <p:cNvSpPr/>
          <p:nvPr/>
        </p:nvSpPr>
        <p:spPr>
          <a:xfrm>
            <a:off x="809625" y="1171575"/>
            <a:ext cx="4676775" cy="120015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Mô hình BERT-base bao gồm:</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Một encoder với</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 12 Transformer blocks</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 12 self-attention heads</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và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hidden size</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là</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 768</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Đầu vào là một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sequence</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không vượt quá</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 512 token.</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Chuỗi đầu vào có thể gồm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một hoặc hai đoạn (segments)</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gồm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\[CLS] </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và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\[SEP]</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a:t>
            </a:r>
            <a:endParaRPr lang="en-US" sz="1050" dirty="0"/>
          </a:p>
        </p:txBody>
      </p:sp>
      <p:sp>
        <p:nvSpPr>
          <p:cNvPr id="11" name="Text 7"/>
          <p:cNvSpPr/>
          <p:nvPr/>
        </p:nvSpPr>
        <p:spPr>
          <a:xfrm>
            <a:off x="809625" y="2667000"/>
            <a:ext cx="4676775" cy="800100"/>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BERT sử dụng trạng thái ẩn cuối cùng của token \[CLS] (ký hiệu là h) để biểu diễn cho toàn bộ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sequence</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Một bộ phân loại </a:t>
            </a:r>
            <a:pPr algn="l" indent="0" marL="0">
              <a:lnSpc>
                <a:spcPts val="1575"/>
              </a:lnSpc>
              <a:buNone/>
            </a:pPr>
            <a:r>
              <a:rPr lang="en-US" sz="1050" b="1" spc="-16" kern="0" dirty="0">
                <a:solidFill>
                  <a:srgbClr val="000614">
                    <a:alpha val="99000"/>
                  </a:srgbClr>
                </a:solidFill>
                <a:latin typeface="Manrope" pitchFamily="34" charset="0"/>
                <a:ea typeface="Manrope" pitchFamily="34" charset="-122"/>
                <a:cs typeface="Manrope" pitchFamily="34" charset="-120"/>
              </a:rPr>
              <a:t>softmax</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đơn giản được thêm vào phía trên BERT để dự đoán xác suất nhãn c theo công thức:</a:t>
            </a:r>
            <a:endParaRPr lang="en-US" sz="1050" dirty="0"/>
          </a:p>
        </p:txBody>
      </p:sp>
      <p:sp>
        <p:nvSpPr>
          <p:cNvPr id="12" name="Text 8"/>
          <p:cNvSpPr/>
          <p:nvPr/>
        </p:nvSpPr>
        <p:spPr>
          <a:xfrm>
            <a:off x="5029200" y="1423988"/>
            <a:ext cx="4267200" cy="1000125"/>
          </a:xfrm>
          <a:prstGeom prst="rect">
            <a:avLst/>
          </a:prstGeom>
          <a:noFill/>
          <a:ln/>
        </p:spPr>
        <p:txBody>
          <a:bodyPr wrap="square" rtlCol="0" anchor="ctr"/>
          <a:lstStyle/>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Token [CLS] là một token đặc biệt dùng để đại diện cho toàn bộ câu (hoặc văn bản).</a:t>
            </a:r>
            <a:endParaRPr lang="en-US" sz="1050" dirty="0"/>
          </a:p>
          <a:p>
            <a:pPr algn="l" marL="342900" indent="-342900">
              <a:lnSpc>
                <a:spcPts val="1575"/>
              </a:lnSpc>
              <a:buSzPct val="100000"/>
              <a:buChar char="•"/>
            </a:pPr>
            <a:r>
              <a:rPr lang="en-US" sz="1050" spc="-16" kern="0" dirty="0">
                <a:solidFill>
                  <a:srgbClr val="000614">
                    <a:alpha val="99000"/>
                  </a:srgbClr>
                </a:solidFill>
                <a:latin typeface="Manrope" pitchFamily="34" charset="0"/>
                <a:ea typeface="Manrope" pitchFamily="34" charset="-122"/>
                <a:cs typeface="Manrope" pitchFamily="34" charset="-120"/>
              </a:rPr>
              <a:t>Token [SEP] dùng để phân tách hai đoạn văn (segments) trong đầu vào của BERT.</a:t>
            </a:r>
            <a:endParaRPr lang="en-US" sz="1050" dirty="0"/>
          </a:p>
        </p:txBody>
      </p:sp>
      <p:sp>
        <p:nvSpPr>
          <p:cNvPr id="13" name="Text 9"/>
          <p:cNvSpPr/>
          <p:nvPr/>
        </p:nvSpPr>
        <p:spPr>
          <a:xfrm>
            <a:off x="800100" y="4362450"/>
            <a:ext cx="5181447" cy="171450"/>
          </a:xfrm>
          <a:prstGeom prst="rect">
            <a:avLst/>
          </a:prstGeom>
          <a:noFill/>
          <a:ln/>
        </p:spPr>
        <p:txBody>
          <a:bodyPr wrap="square" rtlCol="0" anchor="ctr"/>
          <a:lstStyle/>
          <a:p>
            <a:pPr algn="l" indent="0" marL="0">
              <a:lnSpc>
                <a:spcPts val="1350"/>
              </a:lnSpc>
              <a:buNone/>
            </a:pPr>
            <a:r>
              <a:rPr lang="en-US" sz="900" spc="-13" kern="0" dirty="0">
                <a:solidFill>
                  <a:srgbClr val="000614">
                    <a:alpha val="99000"/>
                  </a:srgbClr>
                </a:solidFill>
                <a:latin typeface="Manrope" pitchFamily="34" charset="0"/>
                <a:ea typeface="Manrope" pitchFamily="34" charset="-122"/>
                <a:cs typeface="Manrope" pitchFamily="34" charset="-120"/>
              </a:rPr>
              <a:t> </a:t>
            </a:r>
            <a:endParaRPr lang="en-US" sz="900" dirty="0"/>
          </a:p>
        </p:txBody>
      </p:sp>
      <p:sp>
        <p:nvSpPr>
          <p:cNvPr id="14" name="Text 10"/>
          <p:cNvSpPr/>
          <p:nvPr/>
        </p:nvSpPr>
        <p:spPr>
          <a:xfrm>
            <a:off x="842963" y="80010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BERT cho Phân Loại Văn Bản</a:t>
            </a:r>
            <a:endParaRPr lang="en-US" sz="1200" dirty="0"/>
          </a:p>
        </p:txBody>
      </p:sp>
      <p:sp>
        <p:nvSpPr>
          <p:cNvPr id="15" name="Text 11"/>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AFBFF"/>
        </a:solidFill>
      </p:bgPr>
    </p:bg>
    <p:spTree>
      <p:nvGrpSpPr>
        <p:cNvPr id="1" name=""/>
        <p:cNvGrpSpPr/>
        <p:nvPr/>
      </p:nvGrpSpPr>
      <p:grpSpPr>
        <a:xfrm>
          <a:off x="0" y="0"/>
          <a:ext cx="0" cy="0"/>
          <a:chOff x="0" y="0"/>
          <a:chExt cx="0" cy="0"/>
        </a:xfrm>
      </p:grpSpPr>
      <p:sp>
        <p:nvSpPr>
          <p:cNvPr id="3" name="Shape 0"/>
          <p:cNvSpPr/>
          <p:nvPr/>
        </p:nvSpPr>
        <p:spPr>
          <a:xfrm>
            <a:off x="342900" y="781050"/>
            <a:ext cx="2995613" cy="200025"/>
          </a:xfrm>
          <a:prstGeom prst="rect">
            <a:avLst/>
          </a:prstGeom>
          <a:noFill/>
          <a:ln/>
        </p:spPr>
      </p:sp>
      <p:sp>
        <p:nvSpPr>
          <p:cNvPr id="4" name="Shape 1"/>
          <p:cNvSpPr/>
          <p:nvPr/>
        </p:nvSpPr>
        <p:spPr>
          <a:xfrm>
            <a:off x="304800" y="4848225"/>
            <a:ext cx="8534400" cy="206935"/>
          </a:xfrm>
          <a:prstGeom prst="rect">
            <a:avLst/>
          </a:prstGeom>
          <a:noFill/>
          <a:ln/>
        </p:spPr>
      </p:sp>
      <p:sp>
        <p:nvSpPr>
          <p:cNvPr id="5" name="Shape 2"/>
          <p:cNvSpPr/>
          <p:nvPr/>
        </p:nvSpPr>
        <p:spPr>
          <a:xfrm>
            <a:off x="304800" y="4866799"/>
            <a:ext cx="148590" cy="148590"/>
          </a:xfrm>
          <a:prstGeom prst="ellipse">
            <a:avLst/>
          </a:prstGeom>
          <a:solidFill>
            <a:srgbClr val="FAFBFF"/>
          </a:solidFill>
          <a:ln/>
        </p:spPr>
      </p:sp>
      <p:sp>
        <p:nvSpPr>
          <p:cNvPr id="6" name="Shape 3"/>
          <p:cNvSpPr/>
          <p:nvPr/>
        </p:nvSpPr>
        <p:spPr>
          <a:xfrm>
            <a:off x="453386" y="4848225"/>
            <a:ext cx="206935" cy="206935"/>
          </a:xfrm>
          <a:prstGeom prst="triangle">
            <a:avLst/>
          </a:prstGeom>
          <a:solidFill>
            <a:srgbClr val="FAFBFF"/>
          </a:solidFill>
          <a:ln/>
        </p:spPr>
      </p:sp>
      <p:sp>
        <p:nvSpPr>
          <p:cNvPr id="7" name="Shape 4"/>
          <p:cNvSpPr/>
          <p:nvPr/>
        </p:nvSpPr>
        <p:spPr>
          <a:xfrm>
            <a:off x="663894" y="4872990"/>
            <a:ext cx="136208" cy="136208"/>
          </a:xfrm>
          <a:prstGeom prst="roundRect">
            <a:avLst/>
          </a:prstGeom>
          <a:solidFill>
            <a:srgbClr val="FAFBFF"/>
          </a:solidFill>
          <a:ln/>
        </p:spPr>
      </p:sp>
      <p:pic>
        <p:nvPicPr>
          <p:cNvPr id="8" name="Image 0" descr="preencoded.png">    </p:cNvPr>
          <p:cNvPicPr>
            <a:picLocks noChangeAspect="1"/>
          </p:cNvPicPr>
          <p:nvPr/>
        </p:nvPicPr>
        <p:blipFill>
          <a:blip r:embed="rId1"/>
          <a:stretch>
            <a:fillRect/>
          </a:stretch>
        </p:blipFill>
        <p:spPr>
          <a:xfrm>
            <a:off x="0" y="4762500"/>
            <a:ext cx="9144000" cy="381000"/>
          </a:xfrm>
          <a:prstGeom prst="rect">
            <a:avLst/>
          </a:prstGeom>
        </p:spPr>
      </p:pic>
      <p:pic>
        <p:nvPicPr>
          <p:cNvPr id="9" name="Image 1" descr="preencoded.png">    </p:cNvPr>
          <p:cNvPicPr>
            <a:picLocks noChangeAspect="1"/>
          </p:cNvPicPr>
          <p:nvPr/>
        </p:nvPicPr>
        <p:blipFill>
          <a:blip r:embed="rId2"/>
          <a:stretch>
            <a:fillRect/>
          </a:stretch>
        </p:blipFill>
        <p:spPr>
          <a:xfrm>
            <a:off x="5367338" y="1343025"/>
            <a:ext cx="3471863" cy="1319213"/>
          </a:xfrm>
          <a:prstGeom prst="rect">
            <a:avLst/>
          </a:prstGeom>
        </p:spPr>
      </p:pic>
      <p:sp>
        <p:nvSpPr>
          <p:cNvPr id="10" name="Text 5"/>
          <p:cNvSpPr/>
          <p:nvPr/>
        </p:nvSpPr>
        <p:spPr>
          <a:xfrm>
            <a:off x="342900" y="342900"/>
            <a:ext cx="5753100" cy="285750"/>
          </a:xfrm>
          <a:prstGeom prst="rect">
            <a:avLst/>
          </a:prstGeom>
          <a:noFill/>
          <a:ln/>
        </p:spPr>
        <p:txBody>
          <a:bodyPr wrap="square" rtlCol="0" anchor="ctr"/>
          <a:lstStyle/>
          <a:p>
            <a:pPr algn="l" marL="342900" indent="-342900">
              <a:lnSpc>
                <a:spcPts val="2250"/>
              </a:lnSpc>
              <a:buSzPct val="100000"/>
              <a:buFont typeface="+mj-lt"/>
              <a:buAutoNum type="arabicPeriod" startAt="1"/>
            </a:pPr>
            <a:r>
              <a:rPr lang="en-US" sz="1800" b="1" spc="-27" kern="0" dirty="0">
                <a:solidFill>
                  <a:srgbClr val="2569ED">
                    <a:alpha val="99000"/>
                  </a:srgbClr>
                </a:solidFill>
                <a:latin typeface="Manrope" pitchFamily="34" charset="0"/>
                <a:ea typeface="Manrope" pitchFamily="34" charset="-122"/>
                <a:cs typeface="Manrope" pitchFamily="34" charset="-120"/>
              </a:rPr>
              <a:t>How to Fine-Tune BERT for Text Classification?</a:t>
            </a:r>
            <a:endParaRPr lang="en-US" sz="1800" dirty="0"/>
          </a:p>
        </p:txBody>
      </p:sp>
      <p:sp>
        <p:nvSpPr>
          <p:cNvPr id="11" name="Text 6"/>
          <p:cNvSpPr/>
          <p:nvPr/>
        </p:nvSpPr>
        <p:spPr>
          <a:xfrm>
            <a:off x="304800" y="1462088"/>
            <a:ext cx="5295900" cy="1000125"/>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Chiến lược Fine-Tuning (Fine-Tuning Strategies)</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Khi fine-tune BERT cho một tác vụ cụ thể, có nhiều cách để tận dụng BERT. Ví dụ, mỗi tầng của BERT học được thông tin ngữ nghĩa và cú pháp ở các cấp độ khác nhau — vậy tầng nào phù hợp nhất cho tác vụ? Ngoài ra, việc lựa chọn thuật toán tối ưu và learning rate thích hợp cũng đóng vai trò quan trọng.</a:t>
            </a:r>
            <a:endParaRPr lang="en-US" sz="1050" dirty="0"/>
          </a:p>
        </p:txBody>
      </p:sp>
      <p:sp>
        <p:nvSpPr>
          <p:cNvPr id="12" name="Text 7"/>
          <p:cNvSpPr/>
          <p:nvPr/>
        </p:nvSpPr>
        <p:spPr>
          <a:xfrm>
            <a:off x="304800" y="2505075"/>
            <a:ext cx="5295900" cy="800100"/>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Tiền Huấn Luyện Bổ Sung (Further Pre-training)</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BERT ban đầu được huấn luyện trên dữ liệu tổng quát, có thể khác biệt về phân bố so với miền dữ liệu mục tiêu. Do đó, một ý tưởng tự nhiên là tiền huấn luyện lại BERT với dữ liệu trong miền cụ thể để phù hợp hơn với bài toán.</a:t>
            </a:r>
            <a:endParaRPr lang="en-US" sz="1050" dirty="0"/>
          </a:p>
        </p:txBody>
      </p:sp>
      <p:sp>
        <p:nvSpPr>
          <p:cNvPr id="13" name="Text 8"/>
          <p:cNvSpPr/>
          <p:nvPr/>
        </p:nvSpPr>
        <p:spPr>
          <a:xfrm>
            <a:off x="328613" y="3457575"/>
            <a:ext cx="5272088" cy="1000125"/>
          </a:xfrm>
          <a:prstGeom prst="rect">
            <a:avLst/>
          </a:prstGeom>
          <a:noFill/>
          <a:ln/>
        </p:spPr>
        <p:txBody>
          <a:bodyPr wrap="square" rtlCol="0" anchor="ctr"/>
          <a:lstStyle/>
          <a:p>
            <a:pPr algn="l" marL="342900" indent="-342900">
              <a:lnSpc>
                <a:spcPts val="1575"/>
              </a:lnSpc>
              <a:buSzPct val="100000"/>
              <a:buFont typeface="+mj-lt"/>
              <a:buAutoNum type="arabicPeriod" startAt="1"/>
            </a:pPr>
            <a:r>
              <a:rPr lang="en-US" sz="1050" b="1" spc="-16" kern="0" dirty="0">
                <a:solidFill>
                  <a:srgbClr val="000614">
                    <a:alpha val="99000"/>
                  </a:srgbClr>
                </a:solidFill>
                <a:latin typeface="Manrope" pitchFamily="34" charset="0"/>
                <a:ea typeface="Manrope" pitchFamily="34" charset="-122"/>
                <a:cs typeface="Manrope" pitchFamily="34" charset="-120"/>
              </a:rPr>
              <a:t>Fine-Tuning Đa Nhiệm (Multi-Task Fine-Tuning)</a:t>
            </a:r>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  Trước cả khi có mô hình ngôn ngữ được huấn luyện sẵn, học đa nhiệm đã được chứng minh là hiệu quả trong việc khai thác kiến thức chung giữa các tác vụ. Khi có nhiều tác vụ cùng miền, câu hỏi đặt ra là: liệu fine-tune đồng thời trên tất cả các tác vụ có mang lại lợi ích thêm không?</a:t>
            </a:r>
            <a:endParaRPr lang="en-US" sz="1050" dirty="0"/>
          </a:p>
        </p:txBody>
      </p:sp>
      <p:sp>
        <p:nvSpPr>
          <p:cNvPr id="14" name="Text 9"/>
          <p:cNvSpPr/>
          <p:nvPr/>
        </p:nvSpPr>
        <p:spPr>
          <a:xfrm>
            <a:off x="304800" y="1133475"/>
            <a:ext cx="4738688" cy="200025"/>
          </a:xfrm>
          <a:prstGeom prst="rect">
            <a:avLst/>
          </a:prstGeom>
          <a:noFill/>
          <a:ln/>
        </p:spPr>
        <p:txBody>
          <a:bodyPr wrap="square" rtlCol="0" anchor="ctr"/>
          <a:lstStyle/>
          <a:p>
            <a:pPr algn="l" indent="0" marL="0">
              <a:lnSpc>
                <a:spcPts val="1575"/>
              </a:lnSpc>
              <a:buNone/>
            </a:pPr>
            <a:r>
              <a:rPr lang="en-US" sz="1050" spc="-16" kern="0" dirty="0">
                <a:solidFill>
                  <a:srgbClr val="000614">
                    <a:alpha val="99000"/>
                  </a:srgbClr>
                </a:solidFill>
                <a:latin typeface="Manrope" pitchFamily="34" charset="0"/>
                <a:ea typeface="Manrope" pitchFamily="34" charset="-122"/>
                <a:cs typeface="Manrope" pitchFamily="34" charset="-120"/>
              </a:rPr>
              <a:t>Hình trên minh họa ba cách tiếp cận chính để fine-tune BERT:</a:t>
            </a:r>
            <a:endParaRPr lang="en-US" sz="1050" dirty="0"/>
          </a:p>
        </p:txBody>
      </p:sp>
      <p:sp>
        <p:nvSpPr>
          <p:cNvPr id="15" name="Text 10"/>
          <p:cNvSpPr/>
          <p:nvPr/>
        </p:nvSpPr>
        <p:spPr>
          <a:xfrm>
            <a:off x="8229600" y="4865968"/>
            <a:ext cx="1066800" cy="171450"/>
          </a:xfrm>
          <a:prstGeom prst="rect">
            <a:avLst/>
          </a:prstGeom>
          <a:noFill/>
          <a:ln/>
        </p:spPr>
        <p:txBody>
          <a:bodyPr wrap="square" rtlCol="0" anchor="ctr"/>
          <a:lstStyle/>
          <a:p>
            <a:pPr algn="r" indent="0" marL="0">
              <a:lnSpc>
                <a:spcPts val="1350"/>
              </a:lnSpc>
              <a:buNone/>
            </a:pPr>
            <a:r>
              <a:rPr lang="en-US" sz="900" spc="-13" kern="0" dirty="0">
                <a:solidFill>
                  <a:srgbClr val="FAFBFF">
                    <a:alpha val="99000"/>
                  </a:srgbClr>
                </a:solidFill>
                <a:latin typeface="Manrope" pitchFamily="34" charset="0"/>
                <a:ea typeface="Manrope" pitchFamily="34" charset="-122"/>
                <a:cs typeface="Manrope" pitchFamily="34" charset="-120"/>
              </a:rPr>
              <a:t>Tasty Bytes</a:t>
            </a:r>
            <a:endParaRPr lang="en-US" sz="900" dirty="0"/>
          </a:p>
        </p:txBody>
      </p:sp>
      <p:sp>
        <p:nvSpPr>
          <p:cNvPr id="16" name="Text 11"/>
          <p:cNvSpPr/>
          <p:nvPr/>
        </p:nvSpPr>
        <p:spPr>
          <a:xfrm>
            <a:off x="342900" y="781050"/>
            <a:ext cx="3981450" cy="200025"/>
          </a:xfrm>
          <a:prstGeom prst="rect">
            <a:avLst/>
          </a:prstGeom>
          <a:noFill/>
          <a:ln/>
        </p:spPr>
        <p:txBody>
          <a:bodyPr wrap="square" rtlCol="0" anchor="ctr"/>
          <a:lstStyle/>
          <a:p>
            <a:pPr algn="l" indent="0" marL="0">
              <a:lnSpc>
                <a:spcPts val="1560"/>
              </a:lnSpc>
              <a:buNone/>
            </a:pPr>
            <a:r>
              <a:rPr lang="en-US" sz="1200" b="1" spc="-18" kern="0" dirty="0">
                <a:solidFill>
                  <a:srgbClr val="000614">
                    <a:alpha val="99000"/>
                  </a:srgbClr>
                </a:solidFill>
                <a:latin typeface="Manrope" pitchFamily="34" charset="0"/>
                <a:ea typeface="Manrope" pitchFamily="34" charset="-122"/>
                <a:cs typeface="Manrope" pitchFamily="34" charset="-120"/>
              </a:rPr>
              <a:t>Phương Pháp (Methodology)</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2025-06-05T22:04:06Z</dcterms:created>
  <dcterms:modified xsi:type="dcterms:W3CDTF">2025-06-05T22:04:06Z</dcterms:modified>
</cp:coreProperties>
</file>